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sldIdLst>
    <p:sldId id="290" r:id="rId2"/>
    <p:sldId id="291" r:id="rId3"/>
    <p:sldId id="292" r:id="rId4"/>
    <p:sldId id="295" r:id="rId5"/>
    <p:sldId id="296" r:id="rId6"/>
    <p:sldId id="298" r:id="rId7"/>
    <p:sldId id="299" r:id="rId8"/>
    <p:sldId id="300" r:id="rId9"/>
    <p:sldId id="301" r:id="rId10"/>
    <p:sldId id="302" r:id="rId11"/>
    <p:sldId id="304" r:id="rId12"/>
    <p:sldId id="306" r:id="rId13"/>
    <p:sldId id="305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31" r:id="rId37"/>
    <p:sldId id="330" r:id="rId38"/>
    <p:sldId id="329" r:id="rId39"/>
    <p:sldId id="263" r:id="rId40"/>
    <p:sldId id="332" r:id="rId41"/>
    <p:sldId id="333" r:id="rId42"/>
    <p:sldId id="260" r:id="rId43"/>
    <p:sldId id="264" r:id="rId44"/>
    <p:sldId id="280" r:id="rId45"/>
    <p:sldId id="278" r:id="rId46"/>
    <p:sldId id="279" r:id="rId47"/>
    <p:sldId id="277" r:id="rId48"/>
    <p:sldId id="276" r:id="rId49"/>
    <p:sldId id="281" r:id="rId50"/>
    <p:sldId id="258" r:id="rId51"/>
    <p:sldId id="282" r:id="rId52"/>
    <p:sldId id="283" r:id="rId53"/>
    <p:sldId id="284" r:id="rId54"/>
    <p:sldId id="285" r:id="rId55"/>
    <p:sldId id="286" r:id="rId56"/>
    <p:sldId id="288" r:id="rId57"/>
    <p:sldId id="287" r:id="rId58"/>
    <p:sldId id="289" r:id="rId59"/>
  </p:sldIdLst>
  <p:sldSz cx="12192000" cy="6858000"/>
  <p:notesSz cx="6858000" cy="9144000"/>
  <p:embeddedFontLst>
    <p:embeddedFont>
      <p:font typeface="Noto Sans KR Black" panose="020B0600000101010101" charset="-127"/>
      <p:bold r:id="rId61"/>
    </p:embeddedFont>
    <p:embeddedFont>
      <p:font typeface="Noto Sans KR Bold" panose="020B0600000101010101" charset="-127"/>
      <p:bold r:id="rId62"/>
    </p:embeddedFont>
    <p:embeddedFont>
      <p:font typeface="Noto Sans KR Regular" panose="020B0600000101010101" charset="-127"/>
      <p:regular r:id="rId63"/>
    </p:embeddedFont>
    <p:embeddedFont>
      <p:font typeface="a옛날목욕탕B" panose="02020600000000000000" pitchFamily="18" charset="-127"/>
      <p:regular r:id="rId64"/>
    </p:embeddedFont>
    <p:embeddedFont>
      <p:font typeface="a옛날목욕탕L" panose="02020600000000000000" pitchFamily="18" charset="-127"/>
      <p:regular r:id="rId65"/>
    </p:embeddedFont>
    <p:embeddedFont>
      <p:font typeface="Cambria Math" panose="02040503050406030204" pitchFamily="18" charset="0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11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  <p:cmAuthor id="3" name="정의석" initials="정" lastIdx="1" clrIdx="2">
    <p:extLst>
      <p:ext uri="{19B8F6BF-5375-455C-9EA6-DF929625EA0E}">
        <p15:presenceInfo xmlns:p15="http://schemas.microsoft.com/office/powerpoint/2012/main" userId="S::164134@jnu.ac.kr::a7cd9922-dd3c-461f-9692-3607cce340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6E6E6"/>
    <a:srgbClr val="44499C"/>
    <a:srgbClr val="BBBBBB"/>
    <a:srgbClr val="DDDDDD"/>
    <a:srgbClr val="FAF7FF"/>
    <a:srgbClr val="262626"/>
    <a:srgbClr val="626262"/>
    <a:srgbClr val="EAEAEA"/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88" autoAdjust="0"/>
    <p:restoredTop sz="96513" autoAdjust="0"/>
  </p:normalViewPr>
  <p:slideViewPr>
    <p:cSldViewPr snapToGrid="0" showGuides="1">
      <p:cViewPr varScale="1">
        <p:scale>
          <a:sx n="110" d="100"/>
          <a:sy n="110" d="100"/>
        </p:scale>
        <p:origin x="122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9DE23-42E8-44F9-AAC5-884921BB12C7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45FD4-6F84-43BF-9F66-178BC23D0F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04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0B8E9-A930-8A27-C8ED-7BA12F322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1628E6-A9D8-1DD1-2828-DF01E2A42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17DC99-2C9B-8F7B-EB26-38F68FBBA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4A0972-8133-8A5B-A8FC-290949508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195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2E9F7-E9F5-B2F7-E4BE-F4E851CE9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1C4C1A-04B6-8B20-8270-63CF87F69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1F40F1-3AF4-9356-530E-879E1C4A7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좋으나 일일이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조절해줘야 한다는 점에 다른 방법이 없을까 생각하게 되었습니다</a:t>
            </a:r>
            <a:r>
              <a:rPr lang="en-US" altLang="ko-KR" dirty="0"/>
              <a:t>. (</a:t>
            </a:r>
            <a:r>
              <a:rPr lang="en-US" altLang="ko-KR" dirty="0" err="1"/>
              <a:t>RandomSearchCV</a:t>
            </a:r>
            <a:r>
              <a:rPr lang="ko-KR" altLang="en-US" dirty="0"/>
              <a:t>를 시도해 본 이유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16817-3DAE-FDB0-93C3-5427C9E96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39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0B10-7A65-CEE2-B165-0D950F307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CA0215-0724-FE78-3B3D-1CBEF3BA1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9F9F65-ACC7-59E9-DCF2-1ED702481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217EC-C829-9380-AD4B-DAFB15A5D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799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6FFE1-7D62-9736-F8D6-93DB44458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CB949E-1734-A5AE-FA20-93D0AAC73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29A8B4-A04E-23B1-DD52-ECDA3A706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C91C3-5B3E-650F-0DFF-78BC6B898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47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AC07B-FF97-ABC3-722C-8B30FA344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4B2BFB-A412-3E60-8896-4966FDC75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284F27-05A2-F4C9-5C1C-29B7A7896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FA11C-312A-CFD0-E9B0-A59339072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85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5869-26CA-5F08-3D12-74DCC6AC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996CDB-E3F5-5728-9120-0CBAA2E56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F36E4C-2B49-16E0-6CBB-9D2F5D22C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6B6E75-27D2-E631-86C9-16762FBA8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12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3E1AC-3CEC-E62E-2949-07089E4F7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2D678D-9D65-8BD2-284A-4D0543652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BEF102-497B-DD5A-BC4B-7999DE229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B6F87-A577-5AC3-438E-657F5F9A5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07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903D6-032A-137D-57CD-A9AADFE76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C84FE-4D9F-B522-32E1-21CAA41A0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4905EE-B10F-6FA8-873C-D38F4177B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28C27-45D7-752B-CF16-1CF369230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43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08960-81A2-3BBC-6F52-16B52AB7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8F3341-8455-6869-FE41-867705190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4FA744-B9D9-835C-4CBC-3755F8251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8DCC0-640E-5265-8286-1EF512F32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8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E38D-0AB3-0E21-AF6F-9D597658B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9F3646-71DD-B35B-41A9-49F8FE5A4E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FE57C7-5B99-3F15-9A1F-3EC669A7B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54197-AACC-EA5F-5065-71D45D016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66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FA3E5-2B1C-FD8E-7243-DD264E0D9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CCA78A-EA5B-58E8-5B29-493AB14CF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A617BA-2A53-E8E9-FCD1-C6EA42D0C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861410-7B28-98C7-AB7A-52330435E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5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4B58B-7BF4-BF8E-C1AC-14D89CF4C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E674B9-3854-97EE-3A63-0721D0DF1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969D0F-CDE9-9E2B-B792-B0D7A3E11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FA3230-73E0-1AA9-667B-7E46F365B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40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276EF-5FA8-7DD9-3522-9F9847981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979D43-9543-2CCE-D840-536CDEABC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B5986A-ABB1-874D-930A-B7DA6E961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33512-0379-A782-717A-51AB430CC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93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CDAC7-3CB2-3F47-F6F2-94869EDE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B23797-84AB-CAF0-7EB0-01A9CC791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BCC0E8-CCDA-059C-794F-F18CB3231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2AEBA-5CE7-5A86-6685-098BAA0D6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63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0C57-A6EF-8C59-414F-6A2592423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1F7F33-DD06-8FB3-F544-16CDF69F6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78C81F-2FC8-80B9-EC5C-D6D58EB55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BE176-A8B6-1FFE-52F5-813122ABE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00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B0EC2-CCCF-765D-2E7D-661159AE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3FF3CE-5262-FE2C-3C4E-B9D5DBECE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76987A-E6E6-CBBD-163A-EB473AAE2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C6D4E-15A8-A53B-CC5A-64AE342CC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780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B28D9-2770-922B-5260-FE0CE2416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925F39-C1FD-E9DC-4F32-9B4B7AA72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2D795F-2D19-C6DE-9606-6D36600F9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0FF775-78DB-F281-E0AB-1B8F4CD70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182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E1E1C-1572-93B4-52D2-E655EBBB1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7E86D7-C12F-A338-95EA-F694E6AF6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1B120-621D-3F18-27FE-221AE8159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61C2F4-51C5-F244-3CAF-60A8C5072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21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BE9D5-C4B0-6076-E01F-9F5068910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EDFC91-47C7-DEE3-0FD8-DA58CCA21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3C0E42-80E7-AB3C-3418-853828987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51AD4-B46A-1E4A-14B1-128A68AED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62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3CDF8-E678-06E3-6965-C01FE255B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AEE771-DF58-9715-60BB-20B56574F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E3E080-5483-E64D-C19B-F6BD86979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D8B8A3-8D8D-1083-4413-190DB846F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52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1B344-D2DB-E032-19F9-A4F171BD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F1B46A-824E-C0E4-9C6E-DF83122D7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5450D7-6ACA-6D79-DFEB-AD5EBFF0B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F17B27-6659-CCA6-6BE1-771EC63E3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8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F8D6-51AD-4B9D-AAE9-91E4CC07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F6021-F580-BA65-76C2-E5E6B305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D448E-ACB5-A1AA-79E5-8B3C0033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29AEF-1A00-69B1-1705-2BD225E4B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3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F4547-25EB-2923-5085-E03FB9E97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809C9E-7566-3A36-E319-EEB2D30DB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FF039F-236E-3BEA-9C11-F0A326785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9B5988-3214-124A-2CA1-0DBEEAAB8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01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66111-9015-322B-4810-6FCBC8A7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831490-B709-0862-932C-9D99B0120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FF5116-B57D-B859-9039-327202800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96BD3-2F4C-EB46-944B-CBC98BD1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650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4BB50-9589-46A5-FA66-D6FF37E1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3355A9-F914-CF5C-6B00-6BC105F3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885E0A-FA62-AF53-5096-FA2C275A2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좋으나 일일이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조절해줘야 한다는 점에 다른 방법이 없을까 생각하게 되었습니다</a:t>
            </a:r>
            <a:r>
              <a:rPr lang="en-US" altLang="ko-KR" dirty="0"/>
              <a:t>. (</a:t>
            </a:r>
            <a:r>
              <a:rPr lang="en-US" altLang="ko-KR" dirty="0" err="1"/>
              <a:t>RandomSearchCV</a:t>
            </a:r>
            <a:r>
              <a:rPr lang="ko-KR" altLang="en-US" dirty="0"/>
              <a:t>를 시도해 본 이유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8544E-B1E5-9F60-3C05-925EE0896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97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74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77FCA-6435-1E7B-2A61-486050B66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E3BAA9-8184-6605-6611-1E65D5E69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A1B895-AFAF-48B4-D972-393B8788F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F32D3-3261-0D22-32A9-7D13D6F71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717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F2248-5E7D-38B6-8848-BD96AFC2E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4B60F5-2337-4C17-0021-82E9C6B7A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983167-69B7-4B45-2B14-27A491B91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B6F00-C0A4-68E8-4347-9F9F80756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616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F185-2FB2-9558-69AD-61778578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5FBAFA-3779-45E6-D603-DF5BC65E5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6D3C63-38EF-7ABB-8458-C5E080F90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D2FE5-45D7-7980-4238-81323BB1E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2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95FEE-EDA1-289F-8A8F-2A7A4F9F5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EB65C3-7CF0-1A3D-2C38-DFC9D538A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8E15F8-6733-83E8-FB5F-F36C11751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8EE1D6-73A9-DAEA-6720-2CF87C9F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30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DA75-DD4E-2A6F-E59B-142AFD88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DD01DC-17C0-0539-025A-91A58918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80A4E-B791-A4E7-1871-4D1488732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9293AD-EDF0-4F7B-AC00-F812D936C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04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9C3EE-1F91-8887-9354-39D64E022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922A93-F795-D94F-E191-51DB03CD6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29FDF1-0C42-7239-D665-9E17261CB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0B2F36-6879-81F8-A89E-CA7915E62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050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B6552-9E8F-6F36-3C6F-13AF1180A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0D4B67-32E8-A4E3-B37C-EC5C1D054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190CAA-4C70-197F-4843-B2CBAFC82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551CC1-87BE-C6DE-B993-BE15B3148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46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5E2EB-6885-C51A-7226-F27B32485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2AB369-4D0A-34FA-1A43-B8E9665A4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836A2D-19DC-A08D-3562-663276F80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142527-0368-75CA-2C17-5A71A4859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11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30A3-8FCA-3819-52C9-44A7D5F0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887A7D-B142-B282-374B-7C02151A6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F463CA-7D54-878B-B895-AD4D090D1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E786A5-48A0-B860-5DEA-9AEA295B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98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2AB8D-C4F2-51E8-623F-D09B0B3C5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75D164-A1C9-72B8-F537-31B684934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40FA80-0E30-CFAB-532B-5557971D1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74A1B5-F13E-D653-528D-E178B5B159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94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6A8F6-E670-F0A9-371F-0A1034E9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C583B7-3F8A-1CF4-83B1-7997192BF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B6F599-D799-565C-B3D5-3C7BC91EC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ED1F29-2979-25DE-4A8B-DE63C3EB8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093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8EE73-5717-7FC1-2CFB-B6A351A0D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7ED09F-D8F9-83D1-05F7-9D9882DB6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B079B5-6C5D-A86F-CD6D-D89081508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좋으나 일일이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조절해줘야 한다는 점에 다른 방법이 없을까 생각하게 되었습니다</a:t>
            </a:r>
            <a:r>
              <a:rPr lang="en-US" altLang="ko-KR" dirty="0"/>
              <a:t>. (</a:t>
            </a:r>
            <a:r>
              <a:rPr lang="en-US" altLang="ko-KR" dirty="0" err="1"/>
              <a:t>RandomSearchCV</a:t>
            </a:r>
            <a:r>
              <a:rPr lang="ko-KR" altLang="en-US" dirty="0"/>
              <a:t>를 시도해 본 이유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4D324-B2F1-FEDA-FB0C-B1692D767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87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2024-03-08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2015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380B5-9730-5B68-3018-0731CDC6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608FD63-34BA-21B9-2CE0-3C57E562DC9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0B6630-1D05-ADC3-675D-DFEB7AB96790}"/>
              </a:ext>
            </a:extLst>
          </p:cNvPr>
          <p:cNvGrpSpPr/>
          <p:nvPr/>
        </p:nvGrpSpPr>
        <p:grpSpPr>
          <a:xfrm>
            <a:off x="509890" y="1386492"/>
            <a:ext cx="141051" cy="141051"/>
            <a:chOff x="5885234" y="2188723"/>
            <a:chExt cx="282102" cy="28210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3EF98FF-021F-FF6B-BE69-7E4696E6A05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1979FF1-7D3D-C9D8-ABEE-CD61B932417A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DA68DE-DF43-7121-08B0-5FE755C2FA62}"/>
              </a:ext>
            </a:extLst>
          </p:cNvPr>
          <p:cNvGrpSpPr/>
          <p:nvPr/>
        </p:nvGrpSpPr>
        <p:grpSpPr>
          <a:xfrm>
            <a:off x="509890" y="5306505"/>
            <a:ext cx="141051" cy="141051"/>
            <a:chOff x="5885234" y="2188723"/>
            <a:chExt cx="282102" cy="2821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0C6413E-481C-B6F2-B37A-720E0D60CE9B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52D899-2941-70F1-BB3A-9D9F0F2EAB3E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803165A-20B4-D49F-AA70-387F51486862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0D788B9-368E-1D2D-2631-72F0998CAE88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AE4CF83-D2E3-4299-B327-52206B6EFD3C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FD47DF-BD06-D384-9E06-DA111B845495}"/>
              </a:ext>
            </a:extLst>
          </p:cNvPr>
          <p:cNvGrpSpPr/>
          <p:nvPr/>
        </p:nvGrpSpPr>
        <p:grpSpPr>
          <a:xfrm>
            <a:off x="11522007" y="3346498"/>
            <a:ext cx="141051" cy="141051"/>
            <a:chOff x="5885234" y="2188723"/>
            <a:chExt cx="282102" cy="28210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3B23436-3A9D-A1D4-9D51-544F01299CF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07D1213-6D40-CFB5-74A7-422DE4F03EE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CDDEC7-6304-0667-D521-7BA2879BCCC4}"/>
              </a:ext>
            </a:extLst>
          </p:cNvPr>
          <p:cNvGrpSpPr/>
          <p:nvPr/>
        </p:nvGrpSpPr>
        <p:grpSpPr>
          <a:xfrm>
            <a:off x="11522007" y="5306505"/>
            <a:ext cx="141051" cy="141051"/>
            <a:chOff x="5885234" y="2188723"/>
            <a:chExt cx="282102" cy="28210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457962B-D241-6630-B54A-2C52CCC85F57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9B7E545-33FC-7D74-ED7F-696503B8401E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DC6068-E5D1-391D-E312-CB1EAD1CAE0B}"/>
              </a:ext>
            </a:extLst>
          </p:cNvPr>
          <p:cNvGrpSpPr/>
          <p:nvPr/>
        </p:nvGrpSpPr>
        <p:grpSpPr>
          <a:xfrm>
            <a:off x="2902572" y="1833457"/>
            <a:ext cx="6370320" cy="948208"/>
            <a:chOff x="2774847" y="2827776"/>
            <a:chExt cx="6370320" cy="948208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C0BE5A4-2CEB-4A11-829C-D19C2933BE21}"/>
                </a:ext>
              </a:extLst>
            </p:cNvPr>
            <p:cNvSpPr txBox="1"/>
            <p:nvPr/>
          </p:nvSpPr>
          <p:spPr>
            <a:xfrm>
              <a:off x="3618554" y="2827776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0108C3D-ADEB-D090-8D2F-5C2FE5B2E0C0}"/>
                </a:ext>
              </a:extLst>
            </p:cNvPr>
            <p:cNvSpPr/>
            <p:nvPr/>
          </p:nvSpPr>
          <p:spPr>
            <a:xfrm>
              <a:off x="3595175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02FCA1FD-5A44-9072-F56E-7CA41AFED3A7}"/>
                </a:ext>
              </a:extLst>
            </p:cNvPr>
            <p:cNvCxnSpPr>
              <a:cxnSpLocks/>
            </p:cNvCxnSpPr>
            <p:nvPr/>
          </p:nvCxnSpPr>
          <p:spPr>
            <a:xfrm>
              <a:off x="3579930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BB4BCF9-393F-3A45-7545-F0E9AF72CC59}"/>
                </a:ext>
              </a:extLst>
            </p:cNvPr>
            <p:cNvSpPr txBox="1"/>
            <p:nvPr/>
          </p:nvSpPr>
          <p:spPr>
            <a:xfrm>
              <a:off x="2774847" y="3478022"/>
              <a:ext cx="2235662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Logistic Regression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517F562-620F-4471-504B-B69468E22A90}"/>
                </a:ext>
              </a:extLst>
            </p:cNvPr>
            <p:cNvSpPr txBox="1"/>
            <p:nvPr/>
          </p:nvSpPr>
          <p:spPr>
            <a:xfrm>
              <a:off x="5812361" y="2827776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E136B52-0C6A-26F8-28AE-1D55F644632B}"/>
                </a:ext>
              </a:extLst>
            </p:cNvPr>
            <p:cNvSpPr/>
            <p:nvPr/>
          </p:nvSpPr>
          <p:spPr>
            <a:xfrm>
              <a:off x="5788982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4FEF42EA-11E4-9FD2-17AD-167D07FB87FF}"/>
                </a:ext>
              </a:extLst>
            </p:cNvPr>
            <p:cNvCxnSpPr>
              <a:cxnSpLocks/>
            </p:cNvCxnSpPr>
            <p:nvPr/>
          </p:nvCxnSpPr>
          <p:spPr>
            <a:xfrm>
              <a:off x="5773737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E8B6E2D-F969-4B41-0158-8AA1D7D8ECD4}"/>
                </a:ext>
              </a:extLst>
            </p:cNvPr>
            <p:cNvSpPr txBox="1"/>
            <p:nvPr/>
          </p:nvSpPr>
          <p:spPr>
            <a:xfrm>
              <a:off x="5315380" y="3478022"/>
              <a:ext cx="1542204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Decision Tree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A7A4D31-66D6-D335-0D28-7B07E485280D}"/>
                </a:ext>
              </a:extLst>
            </p:cNvPr>
            <p:cNvSpPr txBox="1"/>
            <p:nvPr/>
          </p:nvSpPr>
          <p:spPr>
            <a:xfrm>
              <a:off x="8006168" y="2827776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DD94B8C-CBC2-A635-2259-36552DC8BB40}"/>
                </a:ext>
              </a:extLst>
            </p:cNvPr>
            <p:cNvSpPr/>
            <p:nvPr/>
          </p:nvSpPr>
          <p:spPr>
            <a:xfrm>
              <a:off x="7982789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790C1F40-F9F6-A238-9F7A-AE92E56413A6}"/>
                </a:ext>
              </a:extLst>
            </p:cNvPr>
            <p:cNvCxnSpPr>
              <a:cxnSpLocks/>
            </p:cNvCxnSpPr>
            <p:nvPr/>
          </p:nvCxnSpPr>
          <p:spPr>
            <a:xfrm>
              <a:off x="7967544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2968290-5634-98DB-F516-1236AECE0B6B}"/>
                </a:ext>
              </a:extLst>
            </p:cNvPr>
            <p:cNvSpPr txBox="1"/>
            <p:nvPr/>
          </p:nvSpPr>
          <p:spPr>
            <a:xfrm>
              <a:off x="7415412" y="3478022"/>
              <a:ext cx="1729755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Random Forest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167" name="오른쪽 대괄호 166">
            <a:extLst>
              <a:ext uri="{FF2B5EF4-FFF2-40B4-BE49-F238E27FC236}">
                <a16:creationId xmlns:a16="http://schemas.microsoft.com/office/drawing/2014/main" id="{37D48195-FD19-5D28-CB21-D8C8D622105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9D5E63F-AF64-4E3C-5AF3-656FCC8B0F62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2CCEE5C4-81F2-FF77-5DC2-BD660256313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70FD0CEF-0ACB-B996-F43C-4FB147A3ECB9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7D5A4F-C295-7C53-6034-110271605980}"/>
              </a:ext>
            </a:extLst>
          </p:cNvPr>
          <p:cNvGrpSpPr/>
          <p:nvPr/>
        </p:nvGrpSpPr>
        <p:grpSpPr>
          <a:xfrm>
            <a:off x="3707655" y="4076335"/>
            <a:ext cx="5243642" cy="948208"/>
            <a:chOff x="3579930" y="2827776"/>
            <a:chExt cx="5243642" cy="9482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9768E9-9118-CE0C-C79E-27091650DBC3}"/>
                </a:ext>
              </a:extLst>
            </p:cNvPr>
            <p:cNvSpPr txBox="1"/>
            <p:nvPr/>
          </p:nvSpPr>
          <p:spPr>
            <a:xfrm>
              <a:off x="3618554" y="2827776"/>
              <a:ext cx="54822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6F208B-9AD0-E709-99F9-5A85A1EC489E}"/>
                </a:ext>
              </a:extLst>
            </p:cNvPr>
            <p:cNvSpPr/>
            <p:nvPr/>
          </p:nvSpPr>
          <p:spPr>
            <a:xfrm>
              <a:off x="3595175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E072ED5-6BD8-1495-9D8B-2D5103B3179B}"/>
                </a:ext>
              </a:extLst>
            </p:cNvPr>
            <p:cNvCxnSpPr>
              <a:cxnSpLocks/>
            </p:cNvCxnSpPr>
            <p:nvPr/>
          </p:nvCxnSpPr>
          <p:spPr>
            <a:xfrm>
              <a:off x="3579930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1A8AD3-CF74-1273-FE78-D78FB913D47F}"/>
                </a:ext>
              </a:extLst>
            </p:cNvPr>
            <p:cNvSpPr txBox="1"/>
            <p:nvPr/>
          </p:nvSpPr>
          <p:spPr>
            <a:xfrm>
              <a:off x="3634530" y="3478022"/>
              <a:ext cx="516282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SVC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E70258-6D8F-03DF-9BDA-DCAED78A8CE5}"/>
                </a:ext>
              </a:extLst>
            </p:cNvPr>
            <p:cNvSpPr txBox="1"/>
            <p:nvPr/>
          </p:nvSpPr>
          <p:spPr>
            <a:xfrm>
              <a:off x="5812361" y="2827776"/>
              <a:ext cx="54822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7F90BE-6B32-6A57-58E0-8520E45311CE}"/>
                </a:ext>
              </a:extLst>
            </p:cNvPr>
            <p:cNvSpPr/>
            <p:nvPr/>
          </p:nvSpPr>
          <p:spPr>
            <a:xfrm>
              <a:off x="5788982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1380D3B-D811-8EB5-26B2-1012099C4FBB}"/>
                </a:ext>
              </a:extLst>
            </p:cNvPr>
            <p:cNvCxnSpPr>
              <a:cxnSpLocks/>
            </p:cNvCxnSpPr>
            <p:nvPr/>
          </p:nvCxnSpPr>
          <p:spPr>
            <a:xfrm>
              <a:off x="5773737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9D6293-FFEB-5C56-4279-DFD296D52AF0}"/>
                </a:ext>
              </a:extLst>
            </p:cNvPr>
            <p:cNvSpPr txBox="1"/>
            <p:nvPr/>
          </p:nvSpPr>
          <p:spPr>
            <a:xfrm>
              <a:off x="5577338" y="3478022"/>
              <a:ext cx="1018278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XGBoost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0847BC-535E-1D7E-B65E-11F24729A9AD}"/>
                </a:ext>
              </a:extLst>
            </p:cNvPr>
            <p:cNvSpPr txBox="1"/>
            <p:nvPr/>
          </p:nvSpPr>
          <p:spPr>
            <a:xfrm>
              <a:off x="8006168" y="2827776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7E5360-6AEF-BB9A-4A26-93245DFCF477}"/>
                </a:ext>
              </a:extLst>
            </p:cNvPr>
            <p:cNvSpPr/>
            <p:nvPr/>
          </p:nvSpPr>
          <p:spPr>
            <a:xfrm>
              <a:off x="7982789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A361824-2831-4E6E-ECD2-8A6E57B410B9}"/>
                </a:ext>
              </a:extLst>
            </p:cNvPr>
            <p:cNvCxnSpPr>
              <a:cxnSpLocks/>
            </p:cNvCxnSpPr>
            <p:nvPr/>
          </p:nvCxnSpPr>
          <p:spPr>
            <a:xfrm>
              <a:off x="7967544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C22037-1D6B-CEF0-4807-AA20DC5DB377}"/>
                </a:ext>
              </a:extLst>
            </p:cNvPr>
            <p:cNvSpPr txBox="1"/>
            <p:nvPr/>
          </p:nvSpPr>
          <p:spPr>
            <a:xfrm>
              <a:off x="7737006" y="3478022"/>
              <a:ext cx="1086566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LightGBM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386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AFDE83-CB8F-7DF0-E158-90DA77B06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40D755E4-8897-8F0B-F847-2500E681F5C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9CA2474F-7CC4-44FE-5EC3-05C3DF1AB63A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8E6ACFE-2032-F792-4597-1F8884E6E858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DE3E5A-C98C-AE7E-E877-E5D56280DCC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2E7B1D4-53D9-8387-DB69-11AD447B2F75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16ED9D-6677-1AC0-8B96-2B97A1FC8142}"/>
              </a:ext>
            </a:extLst>
          </p:cNvPr>
          <p:cNvSpPr txBox="1"/>
          <p:nvPr/>
        </p:nvSpPr>
        <p:spPr>
          <a:xfrm>
            <a:off x="781707" y="747439"/>
            <a:ext cx="5386782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Support Vector Classifier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476C5F36-B624-C110-6A85-295E254B7EC4}"/>
              </a:ext>
            </a:extLst>
          </p:cNvPr>
          <p:cNvSpPr txBox="1">
            <a:spLocks/>
          </p:cNvSpPr>
          <p:nvPr/>
        </p:nvSpPr>
        <p:spPr>
          <a:xfrm>
            <a:off x="727148" y="1574830"/>
            <a:ext cx="5375921" cy="2572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SVC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SVM(Support Vector Machine)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이진분류 모델입니다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고차원 또는 무한 차원에서 최적의 분리 </a:t>
            </a:r>
            <a:r>
              <a:rPr lang="ko-KR" altLang="en-US" sz="1700" b="1" i="0" u="sng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초평면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찾아내는 방식을 사용하여</a:t>
            </a:r>
            <a:r>
              <a:rPr lang="en-US" altLang="ko-KR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데이터를 분류하거나 예측하는 데 사용됩니다</a:t>
            </a:r>
            <a:r>
              <a:rPr lang="en-US" altLang="ko-KR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방식은 분류할 항목들 사이에 가장 큰 간격을 두는 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초평면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찾는 것이 목표입니다</a:t>
            </a:r>
            <a:r>
              <a:rPr lang="en-US" altLang="ko-KR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1700" dirty="0">
              <a:solidFill>
                <a:schemeClr val="tx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Google Shape;556;p34">
            <a:extLst>
              <a:ext uri="{FF2B5EF4-FFF2-40B4-BE49-F238E27FC236}">
                <a16:creationId xmlns:a16="http://schemas.microsoft.com/office/drawing/2014/main" id="{0C52FCBD-9A29-E46D-CF16-EFF71716FC53}"/>
              </a:ext>
            </a:extLst>
          </p:cNvPr>
          <p:cNvSpPr txBox="1">
            <a:spLocks/>
          </p:cNvSpPr>
          <p:nvPr/>
        </p:nvSpPr>
        <p:spPr>
          <a:xfrm>
            <a:off x="6096004" y="1572802"/>
            <a:ext cx="5375921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초평면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최대 마진 분류기가 선형 경계로 사용하는 선을 </a:t>
            </a:r>
            <a:r>
              <a:rPr lang="ko-KR" altLang="en-US" sz="16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초평면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(Hyperplane)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이라고 하는데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데이터가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차원이라면 초평면은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n-1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차원을 가집니다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0DDA60-785E-8E09-3A6A-368FE691D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54" y="3160233"/>
            <a:ext cx="4662995" cy="24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4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613A7-EF2C-FB6D-1C4B-E1E4B2019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FD46133-7E52-2F59-4391-45B93FC186B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2D8568F2-6965-D14F-F482-04BA35A40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565DD9-814D-B4B0-D1DC-9A17F2426EF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C475FA3-3A69-891B-4D06-9B6FF915E3F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284F1AC-9D66-062B-D2EC-4F0B4877B2E5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E2CCA01D-5748-9AFF-9F3F-A663A6D9E9AF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788B94BC-5425-D2A1-DA08-3AE58F8D5F36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E65E76-0122-4115-9EDC-BF844B8DCB6E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7A703A6-61F3-791D-7428-0D5D0D1EF949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7BB5CC6-54B5-BF6F-89B7-0EC4C2993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743CA4D-DB50-68DD-775A-77C05D82062E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254B2F24-4194-99FF-A887-F9DD1C953D53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1729088-FCFB-4BBD-50AB-EC4838A56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650B5AC3-5094-7FBA-DD3B-78698E35556A}"/>
                </a:ext>
              </a:extLst>
            </p:cNvPr>
            <p:cNvSpPr txBox="1">
              <a:spLocks/>
            </p:cNvSpPr>
            <p:nvPr/>
          </p:nvSpPr>
          <p:spPr>
            <a:xfrm>
              <a:off x="1231358" y="2983517"/>
              <a:ext cx="9897979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altLang="ko-KR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05. </a:t>
              </a:r>
              <a:r>
                <a:rPr lang="en-US" altLang="ko-KR" sz="4000" dirty="0" err="1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XGBoost</a:t>
              </a:r>
              <a:r>
                <a:rPr lang="en-US" altLang="ko-KR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(</a:t>
              </a:r>
              <a:r>
                <a:rPr lang="en-US" altLang="ko-KR" sz="4000" dirty="0" err="1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eXtra</a:t>
              </a:r>
              <a:r>
                <a:rPr lang="en-US" altLang="ko-KR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Gradient Boost)</a:t>
              </a:r>
              <a:endParaRPr lang="ko-KR" altLang="en-US" sz="4000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04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371F7-C570-F9F0-EAAD-DFDB28B8A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7649685F-E548-D573-4B25-4F327C833BF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4338723E-BC0F-DA6D-313A-85AD55F50F9D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9C37C0D-04CF-850E-4BB8-8BA344E68DF0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E55A8AC-3FF6-0A60-8834-BFA6B5900B48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B783F2F-B50C-59DA-D3B4-734624642975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36C898-BBDF-106B-42A2-9B06CFBD77B8}"/>
              </a:ext>
            </a:extLst>
          </p:cNvPr>
          <p:cNvSpPr txBox="1"/>
          <p:nvPr/>
        </p:nvSpPr>
        <p:spPr>
          <a:xfrm>
            <a:off x="781707" y="747439"/>
            <a:ext cx="6518182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XGBoost</a:t>
            </a:r>
            <a:r>
              <a:rPr lang="en-US" altLang="ko-KR" sz="3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(</a:t>
            </a:r>
            <a:r>
              <a:rPr lang="en-US" altLang="ko-KR" sz="30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eXtra</a:t>
            </a:r>
            <a:r>
              <a:rPr lang="en-US" altLang="ko-KR" sz="3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Gradient Boost)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27632EB2-D74F-5619-3123-98BEC333DA2A}"/>
              </a:ext>
            </a:extLst>
          </p:cNvPr>
          <p:cNvSpPr txBox="1">
            <a:spLocks/>
          </p:cNvSpPr>
          <p:nvPr/>
        </p:nvSpPr>
        <p:spPr>
          <a:xfrm>
            <a:off x="720078" y="2125344"/>
            <a:ext cx="5375921" cy="2607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그라디언트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부스팅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(Gradient Boosting)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알고리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즘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한 형태입니다</a:t>
            </a:r>
            <a:r>
              <a:rPr lang="en-US" altLang="ko-KR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다수의 약한 </a:t>
            </a:r>
            <a:r>
              <a:rPr lang="ko-KR" altLang="en-US" sz="1700" b="0" i="0" dirty="0" err="1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학습기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(Weak Learner)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결합하여</a:t>
            </a:r>
            <a:r>
              <a:rPr lang="en-US" altLang="ko-KR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주로 </a:t>
            </a:r>
            <a:r>
              <a:rPr lang="en-US" altLang="ko-KR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Decision Tree)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결합하여 강력한 예측 모델을 만드는 앙상블 방법입니다</a:t>
            </a:r>
            <a:r>
              <a:rPr lang="en-US" altLang="ko-KR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트리는 이전 트리의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잔차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(residual error)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줄이는 방향으로 학습됩니다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700" b="0" i="0" dirty="0">
              <a:solidFill>
                <a:schemeClr val="tx1">
                  <a:lumMod val="50000"/>
                </a:schemeClr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700" b="0" i="0" dirty="0">
              <a:solidFill>
                <a:schemeClr val="tx1">
                  <a:lumMod val="50000"/>
                </a:schemeClr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DAECC1E5-4525-E60D-413C-6716D533DC91}"/>
              </a:ext>
            </a:extLst>
          </p:cNvPr>
          <p:cNvSpPr txBox="1">
            <a:spLocks/>
          </p:cNvSpPr>
          <p:nvPr/>
        </p:nvSpPr>
        <p:spPr>
          <a:xfrm>
            <a:off x="6095999" y="2125344"/>
            <a:ext cx="5291620" cy="2868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CPU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병렬처리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GPU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지원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feature importance 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평가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누락된 데이터 처리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트리 가지치기 등의 기능을 제공함으로써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대용량 데이터셋에서도 빠르게 학습할 수 있다는 장점이 있지만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크기가 작은 데이터에 대해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과적합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가능성이 있고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모든 앙상블 계열 알고리즘이 갖고 있는 단점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해석이 어렵다는 점이 있습니다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1700" dirty="0">
              <a:solidFill>
                <a:srgbClr val="24292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5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DFF485-CEAA-57D2-10E7-F9DBB989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2C896083-42AB-AD8C-462A-8795577DC11D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934F5B39-FBA7-CAE1-C831-FDDBA5ECF6F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7012AA9-3F9E-F9D2-0533-4ECE01286FCB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979B843-BCF3-A48E-A00F-5FB4AB5C5F3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E88BB73-528C-1C2A-9B0F-FAA97B483932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26CDA0-FCCB-36AF-7FDE-26B27D3F5574}"/>
              </a:ext>
            </a:extLst>
          </p:cNvPr>
          <p:cNvSpPr txBox="1"/>
          <p:nvPr/>
        </p:nvSpPr>
        <p:spPr>
          <a:xfrm>
            <a:off x="781707" y="747439"/>
            <a:ext cx="3816801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Gradient Boosting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013A9AF5-A7C0-3B9F-1AAD-93D987005FED}"/>
              </a:ext>
            </a:extLst>
          </p:cNvPr>
          <p:cNvSpPr txBox="1">
            <a:spLocks/>
          </p:cNvSpPr>
          <p:nvPr/>
        </p:nvSpPr>
        <p:spPr>
          <a:xfrm>
            <a:off x="6118670" y="2146877"/>
            <a:ext cx="5291620" cy="3075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Gradient Boosting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은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경사하강법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(Gradient Descent)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활용하여 이전 학습기의 오차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(residual)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최소화하는 방향으로 새로운 학습기를 추가해 나가는 </a:t>
            </a:r>
            <a:r>
              <a:rPr lang="ko-KR" altLang="en-US" sz="1600" dirty="0">
                <a:solidFill>
                  <a:srgbClr val="333333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알고리즘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그래디언트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부스팅은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 기존의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estimator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수정해 나가는 방식을 채택하지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매 단계마다 새로운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estimator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생성한다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그리고 이 과정에서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경사하강법을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사용하여 모델의 오차를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줄여나갑니다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5C0D9-9917-DD62-18DE-A7D9E9725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95" y="1996756"/>
            <a:ext cx="5218982" cy="33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24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87522-2ADE-C3F2-02A3-B0C85F25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73FA47B-C2A2-7322-9F0F-AD665843400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CE2E5EA7-B2EC-148B-9C8C-11815BE3C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4049A1D-D152-51A3-4261-AEA98794F2B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613609D-8A43-E7EB-70C8-CBACEEF119A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E98FD82-B00B-CF73-1369-F140864238C2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9C73C63A-7B95-4218-7DB0-37C0A9F39A91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6CD3598C-289A-A948-BB5E-D84A2DBFAA02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E0A3229-21EB-5402-40BC-5FEA5CED2681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86C0497E-C0D1-E10F-895D-E7B453DFED4F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1580B8F-C480-259A-1A0A-80BE05C6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8A2F170-911D-4532-1581-10E8E627B27D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709EA187-5941-3349-F27A-18A37370BFB1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C765693-5CED-A7B3-EEAD-0D815F57C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76D454A3-68B9-4C84-369A-4022503B8589}"/>
                </a:ext>
              </a:extLst>
            </p:cNvPr>
            <p:cNvSpPr txBox="1">
              <a:spLocks/>
            </p:cNvSpPr>
            <p:nvPr/>
          </p:nvSpPr>
          <p:spPr>
            <a:xfrm>
              <a:off x="2054183" y="2983517"/>
              <a:ext cx="8083633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altLang="ko-KR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06. </a:t>
              </a:r>
              <a:r>
                <a:rPr lang="en-US" altLang="ko-KR" sz="4000" dirty="0" err="1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LightGBM</a:t>
              </a:r>
              <a:endParaRPr lang="ko-KR" altLang="en-US" sz="4000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166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E1A9A-0C88-B95F-FBBB-41331775A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6F67CFF3-894F-D544-7D80-0E1E7A12F5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83AEDF9A-AB64-29A6-D9CA-19541864F916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D450CD-8447-C588-8A50-814646F852B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95025B-7D64-4C2E-7E56-4EB493278DC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F75B619-1191-C463-46ED-250DC7E455D8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1EFB1F-D0D7-5101-BD9C-DC6325B8D166}"/>
              </a:ext>
            </a:extLst>
          </p:cNvPr>
          <p:cNvSpPr txBox="1"/>
          <p:nvPr/>
        </p:nvSpPr>
        <p:spPr>
          <a:xfrm>
            <a:off x="781707" y="747439"/>
            <a:ext cx="1982966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LightGBM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AB0DDED9-D8C6-E981-F7C5-8A337BE4DAD8}"/>
              </a:ext>
            </a:extLst>
          </p:cNvPr>
          <p:cNvSpPr txBox="1">
            <a:spLocks/>
          </p:cNvSpPr>
          <p:nvPr/>
        </p:nvSpPr>
        <p:spPr>
          <a:xfrm>
            <a:off x="781707" y="1988778"/>
            <a:ext cx="5375921" cy="3391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LightGBM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은 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XGBoost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비해 훈련시간이 짧고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통상적으로 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XGBoost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학습속도의 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1.3~1.5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배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GPU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학습을 지원하며 메모리 사용량이 상대적으로 적습니다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LightGBM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은 트리 기준 분할이 아닌 리프 기준 분할 방식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(leaf-wise)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사용합니다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트리의 균형을 맞추지 않고 최대 손실 값을 갖는 리프 노드를 지속적으로 분할하면서 깊고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비대칭적인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트리를 생성합니다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이렇게 함으로써 기존 분할 방식에 비해 예측 오류 손실을 최소화할 수 있습니다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D4611EC5-098C-98DE-A9C3-C625D4E9BD21}"/>
              </a:ext>
            </a:extLst>
          </p:cNvPr>
          <p:cNvSpPr txBox="1">
            <a:spLocks/>
          </p:cNvSpPr>
          <p:nvPr/>
        </p:nvSpPr>
        <p:spPr>
          <a:xfrm>
            <a:off x="6118670" y="1988778"/>
            <a:ext cx="5291620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단점으로는 크기가 작은 데이터셋에서는 과대적합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(overfitting)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발생 가능성이 높습니다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공식문서 상 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10000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 이상의 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row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가진 데이터에 적용하는 것을 권장하고 있습니다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50F93E-2F7A-0E25-8F9E-AE5F353E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20" y="3684320"/>
            <a:ext cx="4930320" cy="17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29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BD8BF-03DA-631E-C9E4-ED2679ADC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26641F-7614-5B89-3D24-E34D8FDADB68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9" name="그림 8" descr="그림자 속의 기둥">
              <a:extLst>
                <a:ext uri="{FF2B5EF4-FFF2-40B4-BE49-F238E27FC236}">
                  <a16:creationId xmlns:a16="http://schemas.microsoft.com/office/drawing/2014/main" id="{7D77D4D8-25F2-00EC-68DF-99E0B51F8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"/>
            <a:stretch/>
          </p:blipFill>
          <p:spPr>
            <a:xfrm>
              <a:off x="-2" y="0"/>
              <a:ext cx="12191999" cy="68580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76A4521-68E6-4FBE-202F-82B9707B6BE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EEE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7490854C-E80A-63FD-F712-3740639BEA0E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246C4C75-CC76-0891-295A-191EC8DC88EE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F7CF7E5-0899-7EF9-841D-E20283E629DC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DE61FA8-9163-FDC7-1E1E-F29B316719DD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9861D5E-E414-40A6-A085-4C7C32FE1B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AC53D60-2339-F0A4-C3BF-E6794DFD33A2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28494869-82AD-E644-8D0E-144A1C0FB6FA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FAB7C0D-83EA-5E3F-83FB-429BE7A37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Google Shape;574;p35">
            <a:extLst>
              <a:ext uri="{FF2B5EF4-FFF2-40B4-BE49-F238E27FC236}">
                <a16:creationId xmlns:a16="http://schemas.microsoft.com/office/drawing/2014/main" id="{275AFFC4-549D-EBF4-4F23-F42EF4EF5B2B}"/>
              </a:ext>
            </a:extLst>
          </p:cNvPr>
          <p:cNvSpPr txBox="1">
            <a:spLocks/>
          </p:cNvSpPr>
          <p:nvPr/>
        </p:nvSpPr>
        <p:spPr>
          <a:xfrm>
            <a:off x="1831534" y="2983517"/>
            <a:ext cx="8528930" cy="908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KR Regular" panose="020B0500000000000000" pitchFamily="34" charset="-127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ko-KR" sz="5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Optimal Model Selection</a:t>
            </a:r>
            <a:endParaRPr lang="ko-KR" altLang="en-US" sz="52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79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8EAD2B-E72B-607E-57DD-AE6D5090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75D4F08E-0DD1-6236-9580-4860D0022695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8669328D-80B3-23A4-2447-90C432B6CD72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BDE6E1C-A173-0F39-61EF-E2A4921C7514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C7C2C89-490F-3FD4-D4E0-B482640AC458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BE6D4BB-F8AD-C789-FC9E-06F8E3E0C66D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5AA834-E610-B36F-9AE8-FC95E131F0D5}"/>
              </a:ext>
            </a:extLst>
          </p:cNvPr>
          <p:cNvSpPr txBox="1"/>
          <p:nvPr/>
        </p:nvSpPr>
        <p:spPr>
          <a:xfrm>
            <a:off x="2859579" y="767350"/>
            <a:ext cx="6580378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" altLang="ko-KR" sz="4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Optimal Model Selection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0041E6B6-CE08-E39C-8FFB-0FD1BE93D764}"/>
              </a:ext>
            </a:extLst>
          </p:cNvPr>
          <p:cNvSpPr txBox="1">
            <a:spLocks/>
          </p:cNvSpPr>
          <p:nvPr/>
        </p:nvSpPr>
        <p:spPr>
          <a:xfrm>
            <a:off x="813137" y="1759944"/>
            <a:ext cx="10673261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 선정</a:t>
            </a:r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Logistic Regression, Decision Tree, Random Forest, SVC,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XGBoost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LightGBM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통해 최적의 모델 선정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 선정 기준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Precision, Recall, F1-score, Confusion-Matrix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평가를 통해 프로젝트 데이터에 가장 최적의 성능을 내는 모델 선정</a:t>
            </a:r>
            <a:r>
              <a:rPr lang="en-US" altLang="ko-KR" sz="180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변인 통제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모델의 성능으로만 평가하기 위해 모델 평가에 사용된 데이터셋은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MICE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</a:t>
            </a:r>
            <a:r>
              <a:rPr lang="ko-KR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결측값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처리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StandardScaler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표준화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PCA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Feature Extraction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된 데이터셋을 사용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38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C1190-DA8E-FF2C-0C32-27B93ED1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F234CED9-5A31-AF28-56F9-0B16D80BEC9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E25E1574-CBC5-E0F8-32B6-9270FE3EE1B7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4888DB-D0DA-B961-C2E9-462ECF36DAE8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F5CBA7-26B0-B62E-62F1-2A32C83A048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8513F1-9AA7-17FF-8C16-649435D7918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7B9A6D-A267-C2EE-F3F6-6C3605A4B5E5}"/>
              </a:ext>
            </a:extLst>
          </p:cNvPr>
          <p:cNvSpPr txBox="1"/>
          <p:nvPr/>
        </p:nvSpPr>
        <p:spPr>
          <a:xfrm>
            <a:off x="781707" y="747439"/>
            <a:ext cx="4025640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Logistic Regression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3A9E7-F327-FDC6-7727-7750D078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6" y="1532756"/>
            <a:ext cx="9338601" cy="190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47CB47-98C4-40D5-80CA-FFEFF3791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01921"/>
            <a:ext cx="5025359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D045BB-1437-2621-5905-C9CD74FC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55ECBD81-4133-47ED-5D5F-B1B9312B7C4A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525F88E8-04F7-789B-3ED6-2A622B0E01FD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0263165-EE3F-3121-461B-827F3F498F10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59C0401-EB2A-E448-2F98-79E3A3133CEE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70BFEAB-DEF7-83B5-5E70-37044CC5F462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1C354D-5654-EC92-FC20-C3EDD130A1D4}"/>
              </a:ext>
            </a:extLst>
          </p:cNvPr>
          <p:cNvSpPr txBox="1"/>
          <p:nvPr/>
        </p:nvSpPr>
        <p:spPr>
          <a:xfrm>
            <a:off x="781707" y="747439"/>
            <a:ext cx="4025640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Logistic Regression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483758-8086-58AD-EE7F-91FEB898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6" y="1433555"/>
            <a:ext cx="7280526" cy="208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B8C492-1230-DB6C-A5A1-1BD08599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22" y="2428521"/>
            <a:ext cx="501111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42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F1DB3-E847-2EF0-4F4A-262BD323A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A3644A5-6C9D-6DD0-97DA-0D26BFC87C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2BBF82B3-D6BE-F0F9-80E6-64B6A7A95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D83C91E-F7DF-1912-FA0B-46E78C3A884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A830592-4759-D2BC-ED44-32FB7596AB9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D23FC09-0CB1-75DB-8D80-44AFDEA0AE5F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66CA53FE-5ADE-822B-125F-A594603D0483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F23895FC-A35C-FA82-B49D-D1C305D52C3B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A517F1-510C-BDF5-A536-DEB28BBB5C88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121C9E0-DFD7-E3AC-8FE3-7D5B197BCE9D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6C3D5FA-C0C1-A03C-A3C8-B07425858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95912E1-FCBD-47E7-64A6-F3C699A6A983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21E0A634-9833-8E0D-59D0-3CD7D9D07BA5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410FE9F-16B4-5556-CA26-3880D2359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B5B42EA8-2E69-9AC4-13ED-9FA3621EFC3A}"/>
                </a:ext>
              </a:extLst>
            </p:cNvPr>
            <p:cNvSpPr txBox="1">
              <a:spLocks/>
            </p:cNvSpPr>
            <p:nvPr/>
          </p:nvSpPr>
          <p:spPr>
            <a:xfrm>
              <a:off x="2553429" y="2912992"/>
              <a:ext cx="7085140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altLang="ko-KR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01. Logistic Regression</a:t>
              </a:r>
              <a:endParaRPr lang="ko-KR" altLang="en-US" sz="4000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564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AD179-C412-00C6-83FC-51763331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6383746-FCE4-5CE5-5CFA-4E4B993B9E8D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CAB4E3BB-59D1-0E7E-04C4-0A6E113902B2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B3A79EE-9CDA-77C9-FB0B-A1FFCA10A7BE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708AAD-2B2A-D3D1-4077-CAA4D71336E8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09828D8-C2D9-DF5E-EFFE-CD473B4DBEA2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1E2A3F-74EE-47DD-C3FE-7360C9652620}"/>
              </a:ext>
            </a:extLst>
          </p:cNvPr>
          <p:cNvSpPr txBox="1"/>
          <p:nvPr/>
        </p:nvSpPr>
        <p:spPr>
          <a:xfrm>
            <a:off x="781707" y="747439"/>
            <a:ext cx="2751894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Decision Tree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F992E6-6908-BC1C-A1A3-C0FEBE4A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6" y="1532757"/>
            <a:ext cx="9369452" cy="190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BA2959-8414-ADCB-CC4A-4F19BCE8C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959552"/>
            <a:ext cx="5075481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8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4F9A49-2856-325A-B16B-94999B9BA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B8EE35F8-37C2-99D7-E57F-7EAC6F40F94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EAAE4596-058E-DF73-1062-6CB9F52AF238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26F45A-13E1-AE8A-004B-4662F31C72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F9624B-8E50-52E2-B82D-9D59ED3C7958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1B5C35C-6F12-4E08-A982-21CE4528890E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DA798A-04F5-7745-317E-875CB1713AC2}"/>
              </a:ext>
            </a:extLst>
          </p:cNvPr>
          <p:cNvSpPr txBox="1"/>
          <p:nvPr/>
        </p:nvSpPr>
        <p:spPr>
          <a:xfrm>
            <a:off x="781707" y="747439"/>
            <a:ext cx="2751894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Decision Tree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44B326-B1F0-80B6-52FB-F7A0B17A3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388183"/>
            <a:ext cx="7280526" cy="208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0079EC3-0DB8-986F-65BA-ACC6155EA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21" y="2432183"/>
            <a:ext cx="501111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01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79215-07D8-AC84-8DE0-83CC0485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2D97E80A-216B-A0AA-AC3D-B6908FFD335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95E6A8C9-68E3-0EA8-EE12-D4D2BA678C3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CBB1E97-B9F2-A88B-8BCA-446D123365E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7258F2-A45A-7937-37FB-ED4C4E9B3CDE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06DE891-8FAA-0D9C-CD19-2C1C22FA7159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FDFFC6-7DC4-9063-BFB1-BD11C78BD7D5}"/>
              </a:ext>
            </a:extLst>
          </p:cNvPr>
          <p:cNvSpPr txBox="1"/>
          <p:nvPr/>
        </p:nvSpPr>
        <p:spPr>
          <a:xfrm>
            <a:off x="781707" y="747439"/>
            <a:ext cx="3078907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Random Forest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9A63E8-BF17-34F2-689A-4A336CF6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532757"/>
            <a:ext cx="9401430" cy="190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8E6E63-80B3-7C1F-820C-DF44D148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185793"/>
            <a:ext cx="5213793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53B61D-F594-DA64-0B78-3F8FE81E5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7A55CD-162D-B7A8-8306-FB27254E162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59C09476-513D-3E35-1CD2-EEC19D52A0E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F4E0B0-98EE-D056-7063-3471F250FDE8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1F55CB-D1E2-9650-5DD6-0389B2408206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0F6D02C-6D20-B2B4-EC12-B603DC64B4F4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D34725-4894-89FE-AF02-CE266415843F}"/>
              </a:ext>
            </a:extLst>
          </p:cNvPr>
          <p:cNvSpPr txBox="1"/>
          <p:nvPr/>
        </p:nvSpPr>
        <p:spPr>
          <a:xfrm>
            <a:off x="781707" y="747439"/>
            <a:ext cx="3078907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Random Forest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A6E11F-EE93-4925-4708-73983BED4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7280526" cy="20880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0782761-2453-897B-9E92-0E22C12F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21" y="2477556"/>
            <a:ext cx="501111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0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A59FF-7AC7-5F96-CC10-83F5ADBE5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CCCE05E-6602-D89A-02DD-D46189A4D54F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5F4AB835-BABE-19DE-BB37-38B7EF9CDAC0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2A8019-B313-78F0-63FC-578A8D35C2AA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4BE8FD7-4C74-2EC9-1431-65B937E48E68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88876BD-A4F6-8488-4593-333999CAF54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00E0B2-B438-8BA1-5D9E-72CDD5B29F34}"/>
              </a:ext>
            </a:extLst>
          </p:cNvPr>
          <p:cNvSpPr txBox="1"/>
          <p:nvPr/>
        </p:nvSpPr>
        <p:spPr>
          <a:xfrm>
            <a:off x="781707" y="747439"/>
            <a:ext cx="853939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SVC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F1BB0D-C85F-849E-1F9D-320974645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7" y="1433556"/>
            <a:ext cx="9287003" cy="190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F1CA6A-68E6-FBE3-3B62-23F7376FC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185793"/>
            <a:ext cx="5136583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0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3FDCB-53DA-E667-4C96-91C8AB6FE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D59D578E-A42A-3532-A96C-64773513923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33080B52-2240-A516-383B-DA73998C705D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2A37B0C-9462-D60F-4AF1-934692A12DD8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BF220DB-7713-EBA6-C199-6001596F0953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FD25B9-8321-D13F-4D2D-D4C9A905CC45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E28BB68-5C1E-9C07-11F3-101C419019FA}"/>
              </a:ext>
            </a:extLst>
          </p:cNvPr>
          <p:cNvSpPr txBox="1"/>
          <p:nvPr/>
        </p:nvSpPr>
        <p:spPr>
          <a:xfrm>
            <a:off x="781707" y="747439"/>
            <a:ext cx="853939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SVC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DF5840-3569-251D-A8AF-9A9CC98B3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7280526" cy="208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A13C739-59FA-E1C0-5566-27CFA8449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21" y="2477556"/>
            <a:ext cx="501111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C4FA8-4B46-C625-339D-31D0630E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71F81D1-658D-FCE4-D1D7-B34F4CABA24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8CA767F5-A7DC-F5D7-10F5-BD7B8C7D392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5ADB5A5-1485-8F00-87C8-8452B6D4C3A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EAC17D-A7CF-411B-49D6-777A29E56192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8A3ADEF-3D2F-F1EC-AF60-DB924B4AE913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E74C04-636D-E8CE-8416-45CF009565BD}"/>
              </a:ext>
            </a:extLst>
          </p:cNvPr>
          <p:cNvSpPr txBox="1"/>
          <p:nvPr/>
        </p:nvSpPr>
        <p:spPr>
          <a:xfrm>
            <a:off x="781707" y="747439"/>
            <a:ext cx="1773293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XGBoost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1F72E6-014B-8D86-E29C-7BA707096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9" y="1433556"/>
            <a:ext cx="9044951" cy="190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D228D6-1BC0-A83C-68D4-F40024BF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185793"/>
            <a:ext cx="5123413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28AA6A-0BAE-0AC7-08A7-5559DE94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1BF414C6-AD38-BF4D-AF97-024235AFF57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5ADF710-8384-2445-72CE-DABF9E7BCACE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B95C305-75C3-3E32-EC7D-9AB9B2AB344A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43D1464-76B9-017A-700F-02F8BF0E2D21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C831109-2BAF-BD68-DD4D-1EB5DBB7E892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0DB3F0-A472-4DD9-EB89-6984A8514FD5}"/>
              </a:ext>
            </a:extLst>
          </p:cNvPr>
          <p:cNvSpPr txBox="1"/>
          <p:nvPr/>
        </p:nvSpPr>
        <p:spPr>
          <a:xfrm>
            <a:off x="781707" y="747439"/>
            <a:ext cx="1773293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XGBoost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3BCD1-F03B-B216-A147-32505EA6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7280526" cy="20880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F2815D3-784E-E241-BC7E-7EF2805D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21" y="2428521"/>
            <a:ext cx="501111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32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7BD09-E612-36CA-238A-33DC811B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7A00BEE0-2D96-B792-7618-FBA47737E26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87F96F10-6193-BE98-FC1C-2D65CF24862D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AE1621-022F-9DEF-995E-470708EC3EAB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453033D-66A9-DD2D-3D8C-3B51E48F61F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E08848D-DBF2-477D-9269-39D24D939189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584313-FFA8-9EF7-79B5-5A0FE7151459}"/>
              </a:ext>
            </a:extLst>
          </p:cNvPr>
          <p:cNvSpPr txBox="1"/>
          <p:nvPr/>
        </p:nvSpPr>
        <p:spPr>
          <a:xfrm>
            <a:off x="781707" y="747439"/>
            <a:ext cx="1902494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LightGBM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959160-1D9C-AC62-7A7B-7814F9D7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532757"/>
            <a:ext cx="9337475" cy="190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9C994-014C-4A2A-5EA6-E424F03A2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185793"/>
            <a:ext cx="510287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B8DD8-FDFD-857C-265C-0271CC417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104FE369-E31D-7D26-9D50-0BA9C64FA8D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518E5EB-AB01-A8A3-7DA5-F11F4DBA5E46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AD8A4D-09A1-05A0-FDB9-0CFE70FA41DF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E312265-5AED-A2F2-D89E-22A9B6E1288B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536D576-31E6-6DCD-9698-075BB0047715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1F2066-0A41-DA19-DD69-A9C5AB29F46B}"/>
              </a:ext>
            </a:extLst>
          </p:cNvPr>
          <p:cNvSpPr txBox="1"/>
          <p:nvPr/>
        </p:nvSpPr>
        <p:spPr>
          <a:xfrm>
            <a:off x="781707" y="747439"/>
            <a:ext cx="1902494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LightGBM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55B358-A0A2-4955-BA54-4F9ACD38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7280526" cy="208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0F8E5AD-22A6-B51D-6875-4A1D84D4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21" y="2481487"/>
            <a:ext cx="501111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0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0D6960-A13E-F73B-21AE-C4022FF60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3856EA6B-84C6-B415-1960-8BB3287A3E5A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563FC620-41A0-C98C-C8EA-7528076FAABB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C693AA3-E3A0-0EF3-5008-D25AFAE587B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E04DDD-1C6B-0043-F702-8F243DF58F3A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46805D3-270B-8E6C-0715-4A179DE299B4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9B6F7D8-DC3A-D232-C0B2-53CD4AE9D1E4}"/>
              </a:ext>
            </a:extLst>
          </p:cNvPr>
          <p:cNvSpPr txBox="1"/>
          <p:nvPr/>
        </p:nvSpPr>
        <p:spPr>
          <a:xfrm>
            <a:off x="781707" y="747439"/>
            <a:ext cx="4025640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Logistic Regression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32ED8787-EEF4-DC76-EC57-836794FA4018}"/>
              </a:ext>
            </a:extLst>
          </p:cNvPr>
          <p:cNvSpPr txBox="1">
            <a:spLocks/>
          </p:cNvSpPr>
          <p:nvPr/>
        </p:nvSpPr>
        <p:spPr>
          <a:xfrm>
            <a:off x="836267" y="1815172"/>
            <a:ext cx="5375921" cy="3643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특히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 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이진 분류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 문제에서 많이 사용되며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u="sng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종속 변수가 두 개의 범주 중 하나에 속할 확률을 예측합니다</a:t>
            </a:r>
            <a:r>
              <a:rPr lang="en-US" altLang="ko-KR" sz="1600" u="sng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Logistic Regression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은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Logit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함수라는 특정 함수를 사용하여 확률을 모델링합니다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Logit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함수는 </a:t>
            </a:r>
            <a:r>
              <a:rPr lang="ko-KR" altLang="en-US" sz="16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오즈비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(odds ratio)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자연 로그입니다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6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오즈비는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성공 확률과 실패 확률의 비율을 나타내며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이를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Logit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함수에 넣어 계산하면 출력 범위가 실수 전체로 확장되어 선형 회귀 분석을 적용할 수 있게 됩니다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결과를 다시 로지스틱 함수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보통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sigmoid)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넣어 확률로 변환하여 최종적인 예측 값을 얻습니다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558;p34">
                <a:extLst>
                  <a:ext uri="{FF2B5EF4-FFF2-40B4-BE49-F238E27FC236}">
                    <a16:creationId xmlns:a16="http://schemas.microsoft.com/office/drawing/2014/main" id="{72CA4573-243C-7C3C-408D-A9321288F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6" y="2496159"/>
                <a:ext cx="5291620" cy="18561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Noto Sans KR Regular" panose="020B0500000000000000" pitchFamily="34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Noto Sans KR Regular" panose="020B0500000000000000" pitchFamily="34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Noto Sans KR Regular" panose="020B0500000000000000" pitchFamily="34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Noto Sans KR Regular" panose="020B0500000000000000" pitchFamily="34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Noto Sans KR Regular" panose="020B0500000000000000" pitchFamily="34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4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a옛날목욕탕L" panose="02020600000000000000" pitchFamily="18" charset="-127"/>
                            </a:rPr>
                          </m:ctrlPr>
                        </m:funcPr>
                        <m:fName>
                          <m:r>
                            <a:rPr lang="en-US" altLang="ko-KR" sz="20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a옛날목욕탕L" panose="02020600000000000000" pitchFamily="18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a옛날목욕탕L" panose="02020600000000000000" pitchFamily="18" charset="-127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0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a옛날목욕탕L" panose="02020600000000000000" pitchFamily="18" charset="-127"/>
                            </a:rPr>
                            <m:t>𝑖𝑡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a옛날목욕탕L" panose="02020600000000000000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a옛날목욕탕L" panose="02020600000000000000" pitchFamily="18" charset="-127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a옛날목욕탕L" panose="02020600000000000000" pitchFamily="18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a옛날목욕탕L" panose="02020600000000000000" pitchFamily="18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a옛날목욕탕L" panose="02020600000000000000" pitchFamily="18" charset="-127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a옛날목욕탕L" panose="02020600000000000000" pitchFamily="18" charset="-127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a옛날목욕탕L" panose="02020600000000000000" pitchFamily="18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a옛날목욕탕L" panose="02020600000000000000" pitchFamily="18" charset="-127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a옛날목욕탕L" panose="02020600000000000000" pitchFamily="18" charset="-127"/>
                                    </a:rPr>
                                    <m:t>1−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a옛날목욕탕L" panose="02020600000000000000" pitchFamily="18" charset="-127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300" dirty="0">
                    <a:solidFill>
                      <a:schemeClr val="tx1">
                        <a:lumMod val="50000"/>
                      </a:schemeClr>
                    </a:solidFill>
                    <a:ea typeface="a옛날목욕탕L" panose="02020600000000000000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옛날목욕탕L" panose="02020600000000000000" pitchFamily="18" charset="-127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a옛날목욕탕L" panose="02020600000000000000" pitchFamily="18" charset="-127"/>
                      </a:rPr>
                      <m:t>= </m:t>
                    </m:r>
                  </m:oMath>
                </a14:m>
                <a:r>
                  <a:rPr lang="ko-KR" altLang="en-US" sz="1300" dirty="0">
                    <a:solidFill>
                      <a:schemeClr val="tx1">
                        <a:lumMod val="50000"/>
                      </a:schemeClr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양성 클래스에 속할 확률</a:t>
                </a:r>
                <a:r>
                  <a:rPr lang="en-US" altLang="ko-KR" sz="1300" dirty="0">
                    <a:solidFill>
                      <a:schemeClr val="tx1">
                        <a:lumMod val="50000"/>
                      </a:schemeClr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)</a:t>
                </a:r>
                <a:endParaRPr lang="en-US" sz="1300" dirty="0">
                  <a:solidFill>
                    <a:schemeClr val="tx1">
                      <a:lumMod val="50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mc:Choice>
        <mc:Fallback xmlns="">
          <p:sp>
            <p:nvSpPr>
              <p:cNvPr id="6" name="Google Shape;558;p34">
                <a:extLst>
                  <a:ext uri="{FF2B5EF4-FFF2-40B4-BE49-F238E27FC236}">
                    <a16:creationId xmlns:a16="http://schemas.microsoft.com/office/drawing/2014/main" id="{72CA4573-243C-7C3C-408D-A9321288F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2496159"/>
                <a:ext cx="5291620" cy="1856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20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A9085-5677-BDB9-3BAC-0F487A356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8A9B2D3-86E9-6B76-C626-FEDC11D5BCC1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9" name="그림 8" descr="그림자 속의 기둥">
              <a:extLst>
                <a:ext uri="{FF2B5EF4-FFF2-40B4-BE49-F238E27FC236}">
                  <a16:creationId xmlns:a16="http://schemas.microsoft.com/office/drawing/2014/main" id="{009A3483-0E94-7229-2F08-683CE6C3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"/>
            <a:stretch/>
          </p:blipFill>
          <p:spPr>
            <a:xfrm>
              <a:off x="-2" y="0"/>
              <a:ext cx="12191999" cy="68580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6FEE13-3AA9-541E-5FE6-59DB6AF555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EEE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5407F4D5-41E4-4352-A049-08B6A1ECE550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1C919690-EEB0-4330-7F5D-37800F7BF246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5232101-A1EA-6852-0069-FFC2B418A730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87F2D008-8377-A623-2DCC-80A08B44BDC7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3BF17FE-E742-FA91-B101-EE6D6175A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EED845-271D-AC66-D763-62DCA4336EF1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6C6453A-0350-80F0-2AAE-EC67CFAE8186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002635B-EC40-5324-B1DB-900B62C71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Google Shape;574;p35">
            <a:extLst>
              <a:ext uri="{FF2B5EF4-FFF2-40B4-BE49-F238E27FC236}">
                <a16:creationId xmlns:a16="http://schemas.microsoft.com/office/drawing/2014/main" id="{A5BBE067-D01E-4DC0-A39A-534B3900BD82}"/>
              </a:ext>
            </a:extLst>
          </p:cNvPr>
          <p:cNvSpPr txBox="1">
            <a:spLocks/>
          </p:cNvSpPr>
          <p:nvPr/>
        </p:nvSpPr>
        <p:spPr>
          <a:xfrm>
            <a:off x="1831534" y="2983517"/>
            <a:ext cx="8528930" cy="908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KR Regular" panose="020B0500000000000000" pitchFamily="34" charset="-127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ko-KR" sz="5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Modeling</a:t>
            </a:r>
            <a:endParaRPr lang="ko-KR" altLang="en-US" sz="52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411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B48F2-B4D7-44A0-CD90-E91E8BEBA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0CFAA4A-7626-4CAE-9CA9-171B33A256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0C6BA6D7-D3E5-8489-F2D0-6658A4179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A7EFB99-579E-135C-61F6-4B6DD205C7D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B38E1F8-8220-0969-8089-8CFD240D640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D2F94E4-5D71-BD2A-DC7D-59A21C3014F6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04384376-2179-FAC5-33AC-13427E2DBDA5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2DA077F9-609B-5905-992D-46FBBC49D37F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C186C43-C314-FAB9-E6EB-62F4958F2651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9CAA837B-CA59-BC9D-E10A-6D389A9D0DF7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45988A2-FBFE-7992-0A6D-7F00141BD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B3997B-AFAE-FE41-AF96-75C7F756CD65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B6270B4-8284-A48D-DBEE-6EF119B5BB6E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CF8EDD5-D82F-13CF-B17C-396A0CC56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C8E75A5A-CBE5-3193-C39B-9B05D3D083AF}"/>
                </a:ext>
              </a:extLst>
            </p:cNvPr>
            <p:cNvSpPr txBox="1">
              <a:spLocks/>
            </p:cNvSpPr>
            <p:nvPr/>
          </p:nvSpPr>
          <p:spPr>
            <a:xfrm>
              <a:off x="1084208" y="2912992"/>
              <a:ext cx="10023582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ko-KR" altLang="en-US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전체 </a:t>
              </a:r>
              <a:r>
                <a:rPr lang="en-US" altLang="ko-KR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Feature</a:t>
              </a:r>
              <a:r>
                <a:rPr lang="ko-KR" altLang="en-US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와 </a:t>
              </a:r>
              <a:r>
                <a:rPr lang="en-US" altLang="ko-KR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Feature Selection </a:t>
              </a:r>
              <a:r>
                <a:rPr lang="ko-KR" altLang="en-US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406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11F257-67C9-3C45-90F1-C0B49278D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429CE33F-FD41-C385-6BDB-E7A08EC43325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2CABB9C8-1EF4-2555-6841-B53425259E0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596AD35-DCEF-FE42-3233-119E0E5B460B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3E21C4-C90F-C07F-1196-E48106E7EE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134330D-FB9B-A4D4-BB7A-CF2A1165323D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D0A3A0-7E11-3C1A-652B-5F914CC53EB2}"/>
              </a:ext>
            </a:extLst>
          </p:cNvPr>
          <p:cNvSpPr txBox="1"/>
          <p:nvPr/>
        </p:nvSpPr>
        <p:spPr>
          <a:xfrm>
            <a:off x="781707" y="747439"/>
            <a:ext cx="2449247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전체 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Feature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83ED90-5AF2-1DF9-A9FD-ED27E6FA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8" y="1433556"/>
            <a:ext cx="8720297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D4F663-C22A-28A7-CADF-814BC71CF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490" y="3005793"/>
            <a:ext cx="535846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6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A8CE9-0071-CF0A-6B2A-486E650EC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3AB243E-4BC7-C942-8BA5-1A33DF02C97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90CB9D27-074F-E63A-8341-8EE9F1DDEA57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EAC5C9-B331-1F98-8651-123B37C8BC4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D789DDD-5DCC-1458-9E4C-19C1F3E5F1F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AE58692-8009-CF88-F8A5-55B68ACE24B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1E3920-37CF-49DF-5EF4-289A045DA9D1}"/>
              </a:ext>
            </a:extLst>
          </p:cNvPr>
          <p:cNvSpPr txBox="1"/>
          <p:nvPr/>
        </p:nvSpPr>
        <p:spPr>
          <a:xfrm>
            <a:off x="781707" y="747439"/>
            <a:ext cx="5175250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PCA – </a:t>
            </a:r>
            <a:r>
              <a:rPr lang="en-US" altLang="ko-KR" sz="30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n_components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= 20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1578BF-2F48-9C20-E77A-E1AAB46F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7467427" cy="32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CAB8D2-8D65-7E16-AEEC-04BF4EB30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110" y="3005793"/>
            <a:ext cx="533886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DE8C2-734F-052A-179D-D2D757E55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13578891-CF57-1570-5BAC-44486C35207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16C201CE-5324-E577-5273-C6827701381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B95054-85A7-78B8-2120-DCEF6E256ADD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9555B-0F40-4C28-A534-536BA06A957D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B9AFA2A-3295-195B-6CE4-CE7F1754724C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78478E-08BC-562F-1EA6-EC143886950F}"/>
              </a:ext>
            </a:extLst>
          </p:cNvPr>
          <p:cNvSpPr txBox="1"/>
          <p:nvPr/>
        </p:nvSpPr>
        <p:spPr>
          <a:xfrm>
            <a:off x="781707" y="747439"/>
            <a:ext cx="5175250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PCA – </a:t>
            </a:r>
            <a:r>
              <a:rPr lang="en-US" altLang="ko-KR" sz="30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n_components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= 30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2E3EED-0AC5-EE61-3DCE-CA0213F7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7549615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3D8AFE-CBE8-7736-A3C4-F4C26634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98" y="3005793"/>
            <a:ext cx="548038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0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EC3BB2-051A-496F-D6ED-D06720CB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BFCCBDC-3F33-B464-FBEE-CF0768BA7248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C99F4AA4-6A70-34DD-BF82-E77D573A0BDA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E0DB8D4-6F99-1D1E-69FC-EC9DFB9B0481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3F5D93-FB80-3C78-48B3-31A3E7460EC6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E3680EE-E96B-3032-B2E4-59D31FBA37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C454D6-4884-866E-71F9-B9F8A5E788B8}"/>
              </a:ext>
            </a:extLst>
          </p:cNvPr>
          <p:cNvSpPr txBox="1"/>
          <p:nvPr/>
        </p:nvSpPr>
        <p:spPr>
          <a:xfrm>
            <a:off x="781707" y="747439"/>
            <a:ext cx="8225636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Feature Importance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로 선택한 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Feature(20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)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B9597C-3A52-8AF2-DA8C-5A02760CC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2754"/>
            <a:ext cx="8913057" cy="32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E291C1-A53A-CF3A-C862-0D909B1AD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464" y="3052754"/>
            <a:ext cx="539146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4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A00F4-F833-9CF1-4126-D7872B9B5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EF2EF1CE-392F-D9D5-636D-26D374A1382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B5995C0F-3491-5893-812D-78454E44AE68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B90CD4-B4AC-A28D-2B1A-E23D12AD32AE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3FCAD5-ACE3-BC4B-0CB9-823F6A7402A8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9E38711-5650-E04C-2F9B-43BD869AE6B6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F4C36-1348-A68A-8ECD-2B51FD6BB49D}"/>
              </a:ext>
            </a:extLst>
          </p:cNvPr>
          <p:cNvSpPr txBox="1"/>
          <p:nvPr/>
        </p:nvSpPr>
        <p:spPr>
          <a:xfrm>
            <a:off x="781707" y="747439"/>
            <a:ext cx="8225636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Feature Importance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로 선택한 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Feature(22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)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529BD6-5C69-C523-9A51-F1415466E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8833002" cy="32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0D4E1F-3334-F538-21BF-6F1B6803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937" y="3037877"/>
            <a:ext cx="542446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8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0622CC-D325-9CCB-B6DC-4DDAC3DC6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D4C75569-390F-C852-171F-1649CBD2DC2A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4F430424-49BF-F8C7-C737-C1430F3649A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46E9A30-2287-0FDF-C837-B2A2257BC4DB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6968A8-CAD5-4C1C-4EB6-FFCBD89F0DF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5313D9D-2F28-C849-7E9B-FAEC542A6D28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1D0384-988C-DF53-A6BE-1C64645BA480}"/>
              </a:ext>
            </a:extLst>
          </p:cNvPr>
          <p:cNvSpPr txBox="1"/>
          <p:nvPr/>
        </p:nvSpPr>
        <p:spPr>
          <a:xfrm>
            <a:off x="781707" y="747439"/>
            <a:ext cx="8225636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Feature Importance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로 선택한 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Feature(25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)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2A355A-7173-DD27-39FA-854D3241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8643986" cy="32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81DE59-3B7E-FB68-9060-EA68CAA3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35" y="3077157"/>
            <a:ext cx="527094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3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C0140-B25D-361B-D55A-255727E4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DDCF6292-3851-B04A-A311-51D6ACD37788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4A19D107-F1AC-254A-9552-40674DEC2E2E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42D8329-BD97-39C6-5A14-E809BE64FF28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3F490B-1CA4-E7F2-16B6-44F017E13958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5F6E896-5A4E-CB79-1A02-CA8FE810BD80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B8699F-94F2-CF0F-A81B-052F7763D8EE}"/>
              </a:ext>
            </a:extLst>
          </p:cNvPr>
          <p:cNvSpPr txBox="1"/>
          <p:nvPr/>
        </p:nvSpPr>
        <p:spPr>
          <a:xfrm>
            <a:off x="781707" y="747439"/>
            <a:ext cx="8225636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Feature Importance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로 선택한 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Feature(30</a:t>
            </a:r>
            <a:r>
              <a:rPr lang="ko-KR" altLang="en-US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개</a:t>
            </a:r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)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59017-5E18-75E6-1125-3F6957CC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8815247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6F5D1E-C47D-493E-190B-4A8B99C94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55" y="3052754"/>
            <a:ext cx="544153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3864E2-549D-6FCA-7196-E18221B6F353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9" name="그림 8" descr="그림자 속의 기둥">
              <a:extLst>
                <a:ext uri="{FF2B5EF4-FFF2-40B4-BE49-F238E27FC236}">
                  <a16:creationId xmlns:a16="http://schemas.microsoft.com/office/drawing/2014/main" id="{51518B58-5267-44E2-8553-42136E02C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"/>
            <a:stretch/>
          </p:blipFill>
          <p:spPr>
            <a:xfrm>
              <a:off x="-2" y="0"/>
              <a:ext cx="12191999" cy="68580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E460B5-5A33-4A9F-9C28-0874DB77511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EEE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585E1174-4E87-4D47-9A70-1CF59AE2DB9C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4FDDF971-7BB6-4193-BE30-250E2762B143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D8CC648-5E8C-4BEB-8086-0BF82225A080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D24625D-9B8B-421C-B941-025353F439C3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4C0F08A-480E-4541-9487-475C012A68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BA947A2-8BBD-4CBD-BABD-8E8D2F51D176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6492204-431F-47E3-92DB-BE209774C684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6FD5561-07E9-4AD4-892A-88048EE49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Google Shape;574;p35">
            <a:extLst>
              <a:ext uri="{FF2B5EF4-FFF2-40B4-BE49-F238E27FC236}">
                <a16:creationId xmlns:a16="http://schemas.microsoft.com/office/drawing/2014/main" id="{C51E67C3-976D-2B41-4A84-84C5EF7747B9}"/>
              </a:ext>
            </a:extLst>
          </p:cNvPr>
          <p:cNvSpPr txBox="1">
            <a:spLocks/>
          </p:cNvSpPr>
          <p:nvPr/>
        </p:nvSpPr>
        <p:spPr>
          <a:xfrm>
            <a:off x="2877007" y="2912992"/>
            <a:ext cx="6437985" cy="908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KR Regular" panose="020B0500000000000000" pitchFamily="34" charset="-127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ko-KR" sz="5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Parameter Tuning</a:t>
            </a:r>
            <a:endParaRPr lang="ko-KR" altLang="en-US" sz="52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016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D77-9F48-3D34-662F-E4899AE3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1FF5D07-911A-CAD4-88BF-07D1FB4F3A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59958C54-F3D3-7FA3-0358-4E957944F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74CE530-D380-E79B-A20D-198B4504A5F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A45468B-A62A-5A79-459F-07DCEA5B7C0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E21DD42-DE48-2261-0D62-5AFAD45534F0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2F925CAC-3AAD-A33D-A69A-BDD1E04496B0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768FB00B-6CE2-EEAA-7B79-6BED667DE33B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78E783-DBA9-A9C2-4E6E-490059DE8A12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484BDC2-C05F-F8F8-9DE2-254338438013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A0172E97-0567-933F-8690-47E6078CC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3A14E08-D21D-AAD2-AD10-772A66E1AE6A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4FCB6DF-2FCD-B6D3-339A-AC4901B48807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8C53BCB5-B1AF-6876-1ECD-A85DC6C32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EC2DABBF-1FB0-69C4-BD8D-C29A139F2AED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912992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altLang="ko-KR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02. Decision</a:t>
              </a:r>
              <a:r>
                <a:rPr lang="ko-KR" altLang="en-US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</a:t>
              </a:r>
              <a:r>
                <a:rPr lang="en-US" altLang="ko-KR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Tree</a:t>
              </a:r>
              <a:endParaRPr lang="ko-KR" altLang="en-US" sz="4000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658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40D55-9F84-1239-740B-E608B2C89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DEF7A81-2CD2-A91D-F2B0-D5EDAA60EF1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0C02AB26-BC98-5C37-6B9D-459DAA1EF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01C397-BDD9-9A85-7F52-51235F45A72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798000-A0F9-4450-55DE-4EFFC5C43B8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0D6D771-93D4-D1DA-D4BD-3C40B4787642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9DF45480-E2D3-3839-908E-6E550437FABD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91382E72-56E3-9C24-AEC5-CF4CE4AE41CD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442F01C-44F2-00D8-D50A-C36AD7B3A691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74582E2-FAC2-31CD-8481-BE9166816372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AF2BA09F-9440-A673-9401-0E8809812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A9D30B-2C02-0AA2-95F4-FCDD1CE8D92F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156C70A-D35F-F303-47FD-059E0E061A9E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CB7916E-9839-015A-70F7-5644332D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066B7A88-DE21-4163-7850-4148E33EBC44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altLang="ko-KR" sz="36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Parameters</a:t>
              </a:r>
              <a:endParaRPr lang="ko-KR" altLang="en-US" sz="3600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061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2B322-A003-C6A3-3416-B9DA36E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F66387E-3AB0-E252-54EC-7C32E7F3AB3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726F742-4BF2-2083-443E-43BAA08973C0}"/>
              </a:ext>
            </a:extLst>
          </p:cNvPr>
          <p:cNvSpPr/>
          <p:nvPr/>
        </p:nvSpPr>
        <p:spPr>
          <a:xfrm rot="5400000" flipV="1">
            <a:off x="5983600" y="648009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74A2D4-313E-63D5-A1A2-BB75792EB04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CD73D-057E-61DF-8E72-B624328F3D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D25991-8729-678F-60D5-AD7B4124BE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35013A8-2728-DD0C-C405-D2CB00059D31}"/>
              </a:ext>
            </a:extLst>
          </p:cNvPr>
          <p:cNvSpPr txBox="1"/>
          <p:nvPr/>
        </p:nvSpPr>
        <p:spPr>
          <a:xfrm>
            <a:off x="781707" y="747439"/>
            <a:ext cx="2516573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Parameters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E0B8E285-5088-1F49-1A3D-888127FAC74E}"/>
              </a:ext>
            </a:extLst>
          </p:cNvPr>
          <p:cNvSpPr txBox="1">
            <a:spLocks/>
          </p:cNvSpPr>
          <p:nvPr/>
        </p:nvSpPr>
        <p:spPr>
          <a:xfrm>
            <a:off x="727148" y="2167856"/>
            <a:ext cx="5375921" cy="30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eta(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learning_rate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트리의 학습 단계에서 사용되는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학습률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n_estimators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num_boost_rounds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 –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부스팅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반복 횟수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트리의 개수를 결정</a:t>
            </a:r>
            <a:endParaRPr lang="en-US" altLang="ko-KR" sz="1700" dirty="0">
              <a:solidFill>
                <a:schemeClr val="tx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max_depth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트리의 최대 깊이</a:t>
            </a:r>
            <a:endParaRPr lang="en-US" altLang="ko-KR" sz="1700" dirty="0">
              <a:solidFill>
                <a:schemeClr val="tx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min_child_weight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분할 시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리프 노드에 포함되어야 하는 최소한의 샘플 가중치 합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D848F3A8-4941-1C84-6FA2-EDA367695444}"/>
              </a:ext>
            </a:extLst>
          </p:cNvPr>
          <p:cNvSpPr txBox="1">
            <a:spLocks/>
          </p:cNvSpPr>
          <p:nvPr/>
        </p:nvSpPr>
        <p:spPr>
          <a:xfrm>
            <a:off x="6118669" y="2167856"/>
            <a:ext cx="5291620" cy="30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gamma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정보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획득시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사용되는 최소 손실 감소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colsample_bytree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트리를 구성할 때 사용할 특성 비율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alpha(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reg_alpha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 – L1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정규화 항의 가중치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lambda(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reg_lambda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 – L2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정규화 항의 가중치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objective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–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학습 목적 함수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eval_metric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모델의 평가 지표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0043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DB0C559-5DC5-987F-12F9-9E77B12F34E4}"/>
              </a:ext>
            </a:extLst>
          </p:cNvPr>
          <p:cNvGrpSpPr/>
          <p:nvPr/>
        </p:nvGrpSpPr>
        <p:grpSpPr>
          <a:xfrm>
            <a:off x="509890" y="559339"/>
            <a:ext cx="11153168" cy="5739321"/>
            <a:chOff x="509890" y="559339"/>
            <a:chExt cx="11153168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C147A959-3F7F-48B3-818C-1BAA7AFC2FE9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6DA4773-B6BD-4E44-A2F6-61B017A5A1BA}"/>
                </a:ext>
              </a:extLst>
            </p:cNvPr>
            <p:cNvGrpSpPr/>
            <p:nvPr/>
          </p:nvGrpSpPr>
          <p:grpSpPr>
            <a:xfrm>
              <a:off x="509890" y="1386492"/>
              <a:ext cx="141051" cy="141051"/>
              <a:chOff x="5885234" y="2188723"/>
              <a:chExt cx="282102" cy="282102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651087F-EF4E-43C7-B93A-E28DAE9BCC17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F5D4ADD2-A568-43D9-839C-3E1CF62925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90FCC0-7B86-486D-B9E0-8AAF15B956E0}"/>
                </a:ext>
              </a:extLst>
            </p:cNvPr>
            <p:cNvGrpSpPr/>
            <p:nvPr/>
          </p:nvGrpSpPr>
          <p:grpSpPr>
            <a:xfrm>
              <a:off x="509890" y="5306505"/>
              <a:ext cx="141051" cy="141051"/>
              <a:chOff x="5885234" y="2188723"/>
              <a:chExt cx="282102" cy="28210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7A9F738-14AA-46E2-A860-599BE2F8B3E4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303334E-591F-47BE-B387-DB30C9716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644EDE0-BEED-4547-BBF6-3296FB85BC43}"/>
                </a:ext>
              </a:extLst>
            </p:cNvPr>
            <p:cNvGrpSpPr/>
            <p:nvPr/>
          </p:nvGrpSpPr>
          <p:grpSpPr>
            <a:xfrm>
              <a:off x="11522007" y="1386492"/>
              <a:ext cx="141051" cy="141051"/>
              <a:chOff x="5885234" y="2188723"/>
              <a:chExt cx="282102" cy="282102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5C4448CB-6BFD-4803-BA73-DEF2BA486730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89CE9F4-425A-4FE5-B1FC-F8677E982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203BE0A-D060-4346-A468-7AB7153D4123}"/>
                </a:ext>
              </a:extLst>
            </p:cNvPr>
            <p:cNvGrpSpPr/>
            <p:nvPr/>
          </p:nvGrpSpPr>
          <p:grpSpPr>
            <a:xfrm>
              <a:off x="11522007" y="3346498"/>
              <a:ext cx="141051" cy="141051"/>
              <a:chOff x="5885234" y="2188723"/>
              <a:chExt cx="282102" cy="282102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0CC7A976-2B64-48B4-96FE-8C88BABC7EE9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F68EB2C-E2F4-43B8-AF95-375E44D543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8B1D2F7-5550-4C0D-AE5C-CFD90244E14D}"/>
                </a:ext>
              </a:extLst>
            </p:cNvPr>
            <p:cNvGrpSpPr/>
            <p:nvPr/>
          </p:nvGrpSpPr>
          <p:grpSpPr>
            <a:xfrm>
              <a:off x="11522007" y="5306505"/>
              <a:ext cx="141051" cy="141051"/>
              <a:chOff x="5885234" y="2188723"/>
              <a:chExt cx="282102" cy="28210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C8C6177C-42AE-4DF0-B3E4-C74F9DBCB19D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7B5AF7B-2657-42BC-8F17-A2FA4FF58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65A17E3-0423-4D1F-8C6F-F99C3183E6F7}"/>
                </a:ext>
              </a:extLst>
            </p:cNvPr>
            <p:cNvSpPr txBox="1"/>
            <p:nvPr/>
          </p:nvSpPr>
          <p:spPr>
            <a:xfrm>
              <a:off x="3618554" y="2827776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F2E694B-4203-488F-924E-628F8BB1DC62}"/>
                </a:ext>
              </a:extLst>
            </p:cNvPr>
            <p:cNvSpPr/>
            <p:nvPr/>
          </p:nvSpPr>
          <p:spPr>
            <a:xfrm>
              <a:off x="3595175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2A961E0E-4375-48E7-9587-89AD671E1BEA}"/>
                </a:ext>
              </a:extLst>
            </p:cNvPr>
            <p:cNvCxnSpPr>
              <a:cxnSpLocks/>
            </p:cNvCxnSpPr>
            <p:nvPr/>
          </p:nvCxnSpPr>
          <p:spPr>
            <a:xfrm>
              <a:off x="3579930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26E3A8C-1717-421B-B218-50487ADC4F46}"/>
                </a:ext>
              </a:extLst>
            </p:cNvPr>
            <p:cNvSpPr txBox="1"/>
            <p:nvPr/>
          </p:nvSpPr>
          <p:spPr>
            <a:xfrm>
              <a:off x="2665066" y="3478022"/>
              <a:ext cx="2455211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Bayesian Optimization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C121AC2-9EE4-481D-B35B-C55F98E08E43}"/>
                </a:ext>
              </a:extLst>
            </p:cNvPr>
            <p:cNvSpPr txBox="1"/>
            <p:nvPr/>
          </p:nvSpPr>
          <p:spPr>
            <a:xfrm>
              <a:off x="5812361" y="2827776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943BACF7-AD77-434E-8249-CBE68AF24669}"/>
                </a:ext>
              </a:extLst>
            </p:cNvPr>
            <p:cNvSpPr/>
            <p:nvPr/>
          </p:nvSpPr>
          <p:spPr>
            <a:xfrm>
              <a:off x="5788982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22128F12-4FAF-45CB-95F8-8D6BF555D083}"/>
                </a:ext>
              </a:extLst>
            </p:cNvPr>
            <p:cNvCxnSpPr>
              <a:cxnSpLocks/>
            </p:cNvCxnSpPr>
            <p:nvPr/>
          </p:nvCxnSpPr>
          <p:spPr>
            <a:xfrm>
              <a:off x="5773737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0ADC25E-F056-417C-B2CA-43B5418C8129}"/>
                </a:ext>
              </a:extLst>
            </p:cNvPr>
            <p:cNvSpPr txBox="1"/>
            <p:nvPr/>
          </p:nvSpPr>
          <p:spPr>
            <a:xfrm>
              <a:off x="5311046" y="3478022"/>
              <a:ext cx="1550861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GridSearchCV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8AD3986-7DAA-487A-84B2-33A4CEAA11F6}"/>
                </a:ext>
              </a:extLst>
            </p:cNvPr>
            <p:cNvSpPr txBox="1"/>
            <p:nvPr/>
          </p:nvSpPr>
          <p:spPr>
            <a:xfrm>
              <a:off x="8006168" y="2827776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8AAB41B-1627-47BD-B746-A000B844E50B}"/>
                </a:ext>
              </a:extLst>
            </p:cNvPr>
            <p:cNvSpPr/>
            <p:nvPr/>
          </p:nvSpPr>
          <p:spPr>
            <a:xfrm>
              <a:off x="7982789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1FBEA904-E89B-44E2-9F02-5CBD259353AB}"/>
                </a:ext>
              </a:extLst>
            </p:cNvPr>
            <p:cNvCxnSpPr>
              <a:cxnSpLocks/>
            </p:cNvCxnSpPr>
            <p:nvPr/>
          </p:nvCxnSpPr>
          <p:spPr>
            <a:xfrm>
              <a:off x="7967544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37F95D5-6AC6-4388-A735-5AF1742D0D6C}"/>
                </a:ext>
              </a:extLst>
            </p:cNvPr>
            <p:cNvSpPr txBox="1"/>
            <p:nvPr/>
          </p:nvSpPr>
          <p:spPr>
            <a:xfrm>
              <a:off x="7289092" y="3478022"/>
              <a:ext cx="1982389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RandomSearchCV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67" name="오른쪽 대괄호 166">
              <a:extLst>
                <a:ext uri="{FF2B5EF4-FFF2-40B4-BE49-F238E27FC236}">
                  <a16:creationId xmlns:a16="http://schemas.microsoft.com/office/drawing/2014/main" id="{C9D0D369-322D-4295-80B7-C7B0763E36A5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B677B73-D0D3-493E-ACDA-2502CA0B5279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CB50FFB9-54F2-4897-AB9C-00FBFA996E28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B23AB3E1-E797-404F-8EE3-DD2AEBAC3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95012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33AAC3B-4390-FF72-04E6-FB6C79293F7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89CF3450-2E70-4358-B8CA-F655B4841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B79AB3E-71FA-301A-EB8D-76C82800438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0E460B5-5A33-4A9F-9C28-0874DB77511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431B0F0-43B5-4CE3-B006-A44B3EEC9063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585E1174-4E87-4D47-9A70-1CF59AE2DB9C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4FDDF971-7BB6-4193-BE30-250E2762B143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D8CC648-5E8C-4BEB-8086-0BF82225A080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D24625D-9B8B-421C-B941-025353F439C3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4C0F08A-480E-4541-9487-475C012A68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BA947A2-8BBD-4CBD-BABD-8E8D2F51D176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6492204-431F-47E3-92DB-BE209774C684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6FD5561-07E9-4AD4-892A-88048EE49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86A2A5CA-1932-8067-5E6D-AD3938AA5F1C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altLang="ko-KR" sz="36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Bayesian Optimization</a:t>
              </a:r>
              <a:endParaRPr lang="ko-KR" altLang="en-US" sz="3600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088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AEFB4-1B89-D734-31E8-A0CCB70A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16517144-10E9-D8BC-216B-09F40F18A4CB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8394326-6C2F-F274-C702-B5347F74DF1D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3B442D-5405-3FBB-881F-1E2814AEED98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F57D62-EBB5-CB99-2A99-5CE4E6108EF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6C6C3A5-F25D-8F7F-FE26-15AEE708E90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915CF3-346F-43AD-5603-316DCCBA528D}"/>
              </a:ext>
            </a:extLst>
          </p:cNvPr>
          <p:cNvSpPr txBox="1"/>
          <p:nvPr/>
        </p:nvSpPr>
        <p:spPr>
          <a:xfrm>
            <a:off x="781707" y="747439"/>
            <a:ext cx="4425301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Bayesian Optimization</a:t>
            </a:r>
            <a:endParaRPr lang="ko-KR" altLang="en-US" sz="3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7FF050-F9AE-12A8-D3CB-E5CECC83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98" y="1289072"/>
            <a:ext cx="6037713" cy="479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2CE994-C9F9-C194-C68E-8C57A9595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854" y="2960871"/>
            <a:ext cx="7154273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0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42EB1-8964-1983-C4C3-C4805CF83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EBC12AC-45A2-180D-B787-A27B052EA08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8976B909-7577-5272-C46B-4F1FCC51B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2B99642-5066-359B-6519-740B459CAD8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B1C292A-3FEA-ADFB-7C27-5659392D6A3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590B4D5-7B63-D70F-DA05-7D8EB98112F6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9834F00B-8466-24EA-0EC3-05B1217DCB65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F52DCCFB-5A1E-BAB8-8965-90C92B777BD2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9E159E0-5F90-701A-2B6C-BA69A0C3F366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6DCF1F8-2C5A-A9DC-EC6E-BC16DE0258B8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35CCF28-B156-7039-CBAE-6E59CA298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37E8D58-1EB8-8512-DC9F-58506133B657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7F9084F-5AA3-42D3-4F5F-7F93A131D11E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05D6D77-0D41-F2A5-4AF9-36DF00243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249329ED-17D1-86BF-A80D-CA08FB024926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altLang="ko-KR" sz="3600" dirty="0" err="1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GridSearchCV</a:t>
              </a:r>
              <a:endParaRPr lang="ko-KR" altLang="en-US" sz="3600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80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E391A9-11F8-9AC2-592F-6F59FF0EC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8A53461-3DE0-9A0C-528C-E9A3FED74355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E516CD78-B6F9-734F-986E-59410C7B36D4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47B4B7BF-DE79-9ECB-8D63-977AAAA2C5FF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C5993F2-E315-36D2-7636-74B0FB712FEB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3801D08-8918-EA0E-93C1-5DD66FCA85D5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B0593E0-6E79-5407-B589-08086141A788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BF23F38-349E-CD60-12A2-651E01C7E96D}"/>
                </a:ext>
              </a:extLst>
            </p:cNvPr>
            <p:cNvSpPr txBox="1"/>
            <p:nvPr/>
          </p:nvSpPr>
          <p:spPr>
            <a:xfrm>
              <a:off x="781707" y="747439"/>
              <a:ext cx="2758947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GridSearchCV</a:t>
              </a:r>
              <a:endPara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3AF798A-F9D8-6329-D383-0C8D82CD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98" y="1318029"/>
            <a:ext cx="6254154" cy="47925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87A301-4C59-682E-91D2-943048D0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93" y="803652"/>
            <a:ext cx="5556240" cy="52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2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D55E8-8773-E2A7-7B4F-7557834A7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7F7D900-7B43-A674-D2B4-60F0D8F04A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40EC56A8-4926-9E1A-617D-24E89D6D4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A1DFAB-B2E9-E7DD-DEF5-D13504C05B3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2B71B3A-8C59-0AFD-47E3-AF4A3DBD9D7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EBCC11E-B1A4-1E57-3BB2-23A308353FBD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FB32DCA8-2BF8-0DF9-BA0B-F73A40C2DAF3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367054D0-FEF5-031C-0EBF-7F40D10A698C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F1938B9-F234-9843-AADC-63AD7C97C8C7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4D9021A-BEFE-D844-7C49-CE513223646C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A1432E37-AE26-0BE6-D1F5-B3C90A6B8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CD5A84E-1D22-7132-1F95-FD86C237DB86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C7F9FE3-792B-93F9-3E9A-296AF5DEDB9D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88330EBB-6FAC-3E89-0BFF-13BCBC3C0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FD8B7B48-F840-77A9-4061-F3CE5DDEB31E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altLang="ko-KR" sz="3600" dirty="0" err="1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RandomSearchCV</a:t>
              </a:r>
              <a:endParaRPr lang="ko-KR" altLang="en-US" sz="3600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2244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D12E3-B3DB-300C-4A52-766D7FC8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E5CD1AE-B629-E5A9-D078-C12490C93874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84D91D22-B2AF-AB78-8179-62E2D5A97522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8FDBB732-8144-7D45-EE39-4AFCCFD145C7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ED23998-466E-D7C9-86C0-6A98BD955CA5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2B4CDCA-18E3-7E0F-B35C-64002BD433ED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E662EF-7B88-90E8-DF10-53941222293E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2D301B-BC19-7F25-05E9-AD238754CB21}"/>
                </a:ext>
              </a:extLst>
            </p:cNvPr>
            <p:cNvSpPr txBox="1"/>
            <p:nvPr/>
          </p:nvSpPr>
          <p:spPr>
            <a:xfrm>
              <a:off x="781707" y="747439"/>
              <a:ext cx="3536724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RandomSearchCV</a:t>
              </a:r>
              <a:endPara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085C550-45A9-8DE5-083E-B3167975E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98" y="1341222"/>
            <a:ext cx="6870496" cy="479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A5C11-30E0-E508-4961-0B3ED3C1F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255" y="1523734"/>
            <a:ext cx="7325747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3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CACE3-0ECC-BD66-882D-654851940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22E3DD-069B-BBA8-0C98-09BC9F60C528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9" name="그림 8" descr="그림자 속의 기둥">
              <a:extLst>
                <a:ext uri="{FF2B5EF4-FFF2-40B4-BE49-F238E27FC236}">
                  <a16:creationId xmlns:a16="http://schemas.microsoft.com/office/drawing/2014/main" id="{5FAC59A5-6F8D-1306-5AC1-51C20E32C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"/>
            <a:stretch/>
          </p:blipFill>
          <p:spPr>
            <a:xfrm>
              <a:off x="-2" y="0"/>
              <a:ext cx="12191999" cy="68580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433F99-9EF5-21D3-D8F7-7D0500EAB9F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EEE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C99CA792-9165-727C-3F9F-6B23B3D5F288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44014D7E-DFA5-9761-F56E-5D0DCDDA235F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19FED5D-11FC-9866-F6A1-490D554E1FD1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36C2B5B-1C8D-38F5-1EEF-E69403865199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9B95E95-A2BC-D1B6-FFE6-2618120E7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3620F10-DDC7-BC7A-4AE9-5FAC5D5DFD41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E0EEB86-21E5-9A75-7CA9-F288FD5FDEC2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F48E49B-F99F-F0EE-2D81-AD57B4A88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Google Shape;574;p35">
            <a:extLst>
              <a:ext uri="{FF2B5EF4-FFF2-40B4-BE49-F238E27FC236}">
                <a16:creationId xmlns:a16="http://schemas.microsoft.com/office/drawing/2014/main" id="{C809EBEF-6660-EAF3-BF00-5D375DA7D83A}"/>
              </a:ext>
            </a:extLst>
          </p:cNvPr>
          <p:cNvSpPr txBox="1">
            <a:spLocks/>
          </p:cNvSpPr>
          <p:nvPr/>
        </p:nvSpPr>
        <p:spPr>
          <a:xfrm>
            <a:off x="2877007" y="2599993"/>
            <a:ext cx="6437985" cy="908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KR Regular" panose="020B0500000000000000" pitchFamily="34" charset="-127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ko-KR" sz="5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SMOTE</a:t>
            </a:r>
            <a:endParaRPr lang="ko-KR" altLang="en-US" sz="52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30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B0418-1E01-400A-594B-C576B35BC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EB464A0B-70B4-D0DD-56A3-62B318E5ACAB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66789F7E-6565-D699-126E-E46F9D1131EE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BB65BA-F518-765D-618C-3EF4B2E7AE3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632E020-BB5F-457E-56E0-CD71C117BC96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BBA3985-9F32-7A4B-1C9A-587F8EAC019F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D56417-0629-90EA-21E9-D7B5E6ADBDE1}"/>
              </a:ext>
            </a:extLst>
          </p:cNvPr>
          <p:cNvSpPr txBox="1"/>
          <p:nvPr/>
        </p:nvSpPr>
        <p:spPr>
          <a:xfrm>
            <a:off x="781707" y="747439"/>
            <a:ext cx="2751894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Decision Tree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E96F0A40-3E83-FF87-0600-C319C04B18BB}"/>
              </a:ext>
            </a:extLst>
          </p:cNvPr>
          <p:cNvSpPr txBox="1">
            <a:spLocks/>
          </p:cNvSpPr>
          <p:nvPr/>
        </p:nvSpPr>
        <p:spPr>
          <a:xfrm>
            <a:off x="720078" y="1960325"/>
            <a:ext cx="5375921" cy="3152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Decision Tree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트리 구조를 사용하여 데이터를 분할하고</a:t>
            </a:r>
            <a:r>
              <a:rPr lang="en-US" altLang="ko-KR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분할된 각 그룹에서 목표 변수의 값을 예측하는 모델입니다</a:t>
            </a:r>
            <a:r>
              <a:rPr lang="en-US" altLang="ko-KR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분할은 그룹 내의 목표 변수가 가장 비슷한 그룹이 되도록 선택됩니다</a:t>
            </a:r>
            <a:r>
              <a:rPr lang="en-US" altLang="ko-KR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Decision Tree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장점으로는 </a:t>
            </a:r>
            <a:r>
              <a:rPr lang="ko-KR" altLang="en-US" sz="1600" b="0" i="0" u="sng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트리의 각 분기점에서 사용된 결정 규칙이 명확하</a:t>
            </a:r>
            <a:r>
              <a:rPr lang="ko-KR" altLang="en-US" sz="1600" u="sng" dirty="0">
                <a:solidFill>
                  <a:srgbClr val="24292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 </a:t>
            </a:r>
            <a:r>
              <a:rPr lang="ko-KR" altLang="en-US" sz="1600" b="0" i="0" u="sng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때문에 </a:t>
            </a:r>
            <a:r>
              <a:rPr lang="ko-KR" altLang="en-US" sz="1600" b="0" i="0" dirty="0" err="1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해석력이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 뛰어나다는 점이 </a:t>
            </a:r>
            <a:r>
              <a:rPr lang="ko-KR" altLang="en-US" sz="1600" dirty="0">
                <a:solidFill>
                  <a:srgbClr val="24292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있습니다</a:t>
            </a:r>
            <a:r>
              <a:rPr lang="en-US" altLang="ko-KR" sz="1600" dirty="0">
                <a:solidFill>
                  <a:srgbClr val="24292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1600" b="0" i="0" dirty="0">
              <a:solidFill>
                <a:srgbClr val="24292F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하지만 단점으로는 데이터에 대한 과적합이 일어나기 쉽고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여러 차원에서 복잡한 관계를 나타내기 어렵다는 점이 있습니다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A09D0A30-DD14-AB90-483A-B2FCDD3CBB88}"/>
              </a:ext>
            </a:extLst>
          </p:cNvPr>
          <p:cNvSpPr txBox="1">
            <a:spLocks/>
          </p:cNvSpPr>
          <p:nvPr/>
        </p:nvSpPr>
        <p:spPr>
          <a:xfrm>
            <a:off x="6118670" y="1572802"/>
            <a:ext cx="5291620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8EEDCB-76FC-204C-8845-DCE5D2C2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60" y="1497275"/>
            <a:ext cx="5040006" cy="40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60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35414" y="1183185"/>
            <a:ext cx="227676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SMOTE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46431C-AC25-4FD2-B19C-DF5EB28AD319}"/>
              </a:ext>
            </a:extLst>
          </p:cNvPr>
          <p:cNvSpPr txBox="1"/>
          <p:nvPr/>
        </p:nvSpPr>
        <p:spPr>
          <a:xfrm>
            <a:off x="1005351" y="1874105"/>
            <a:ext cx="9042289" cy="29796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Synthetic Minority Over-sampling Technique</a:t>
            </a:r>
            <a:endParaRPr lang="ko-KR" altLang="en-US" sz="17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63E5D-A38C-2488-2BD2-74D01E9ABD6A}"/>
              </a:ext>
            </a:extLst>
          </p:cNvPr>
          <p:cNvSpPr txBox="1"/>
          <p:nvPr/>
        </p:nvSpPr>
        <p:spPr>
          <a:xfrm>
            <a:off x="1005350" y="2394795"/>
            <a:ext cx="9042289" cy="26718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합성 소수 샘플링 기술로 다수 클래스를 샘플링하고 기존 소수 샘플을 </a:t>
            </a:r>
            <a:r>
              <a:rPr lang="ko-KR" altLang="en-US" sz="1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보간하여</a:t>
            </a:r>
            <a:r>
              <a:rPr lang="ko-KR" altLang="en-US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새로운 소수 인스턴스를 합성해내는 방법입니다</a:t>
            </a:r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33322DF-E861-621E-13BC-EE22845E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50" y="3367043"/>
            <a:ext cx="4835817" cy="116541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6F0F26F-A8FC-2D51-9171-30984413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50" y="4695925"/>
            <a:ext cx="1425878" cy="88364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567882C-9C7A-AF4E-B82D-85677AAE2620}"/>
              </a:ext>
            </a:extLst>
          </p:cNvPr>
          <p:cNvSpPr txBox="1"/>
          <p:nvPr/>
        </p:nvSpPr>
        <p:spPr>
          <a:xfrm>
            <a:off x="2620769" y="5047171"/>
            <a:ext cx="9042289" cy="26718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불균형이 심하다</a:t>
            </a:r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84519-BF89-799E-1A16-5017DE563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2922A13-E0EF-9B91-C32C-593493FD1E3E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075C27C0-C151-9024-65CD-941D70527050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DCB800E0-2C40-9849-7FBA-B19E2479A9E0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CFB58CC-D024-F64C-7BE0-1D4633F01152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4D6EAC-27B1-1344-ED81-58FFADC95725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CF751C-62F6-18EC-A346-60060A2382D0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0111692-E56D-FFDA-F620-6A47426588E1}"/>
                </a:ext>
              </a:extLst>
            </p:cNvPr>
            <p:cNvSpPr txBox="1"/>
            <p:nvPr/>
          </p:nvSpPr>
          <p:spPr>
            <a:xfrm>
              <a:off x="781707" y="747439"/>
              <a:ext cx="3322563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SMOTE </a:t>
              </a:r>
              <a:r>
                <a:rPr lang="ko-KR" altLang="en-US" sz="3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적용 전 결과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CF4F43-1ED3-F64A-A543-EEAC5F07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98" y="1341222"/>
            <a:ext cx="6870496" cy="479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60E187-BEAC-C360-41DA-B473713E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255" y="1523734"/>
            <a:ext cx="7325747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5A10F-FD3B-7DF1-C4E0-D1F52C40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0EEA906-ED67-7D41-3DAF-B5995ACF7068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BEC1935E-210D-AA92-9274-E1C70D083A0F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C9D35197-104E-A802-BF09-D827528E27E9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52C7953-8B24-21CA-023A-EF132B6C71E3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6E99A57-AC31-F1F8-D0C1-616E1DCA9DBD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553D38-0415-A642-3638-ADDA7FBE8C23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D04CF79-B29D-7545-A60B-CE888D88C34A}"/>
                </a:ext>
              </a:extLst>
            </p:cNvPr>
            <p:cNvSpPr txBox="1"/>
            <p:nvPr/>
          </p:nvSpPr>
          <p:spPr>
            <a:xfrm>
              <a:off x="781707" y="747439"/>
              <a:ext cx="3380271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SMOTE </a:t>
              </a:r>
              <a:r>
                <a:rPr lang="ko-KR" altLang="en-US" sz="3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적용 후 결과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95D81B4-18C7-6411-A630-3C3F925C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98" y="1341222"/>
            <a:ext cx="6125273" cy="479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0977CA-6915-759F-4136-A23FA399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88" y="1830822"/>
            <a:ext cx="5836814" cy="38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64D1C-E4B9-D4EE-0442-016512DCA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6E720E-1DCA-9961-0A31-2DFC94696B85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9" name="그림 8" descr="그림자 속의 기둥">
              <a:extLst>
                <a:ext uri="{FF2B5EF4-FFF2-40B4-BE49-F238E27FC236}">
                  <a16:creationId xmlns:a16="http://schemas.microsoft.com/office/drawing/2014/main" id="{4DB296A6-C1FA-3096-F52E-152B5F4CD2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1"/>
            <a:stretch/>
          </p:blipFill>
          <p:spPr>
            <a:xfrm>
              <a:off x="-2" y="0"/>
              <a:ext cx="12191999" cy="68580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E55AAA-C60C-9C82-A747-AB66F2F7B32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EEEEE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1AF81B83-D649-5DF9-C406-89DCED616E1A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EA30B612-B3BD-1FDD-7427-1BCAC6477F36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F17FCE1-7B50-6E9C-7AF6-6E02FECF17E5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9DA9F7D-8517-0831-56A2-9B4A3AF456AD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8B264AB-A8F9-5458-7C0F-699F4635B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EE791E7-39C8-FA58-11E9-89767FEDAF00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AA5786C-93CD-E8E3-572E-861F0AAF3D2F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3DF8284-7EF7-4310-55F2-092DEEC35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Google Shape;574;p35">
            <a:extLst>
              <a:ext uri="{FF2B5EF4-FFF2-40B4-BE49-F238E27FC236}">
                <a16:creationId xmlns:a16="http://schemas.microsoft.com/office/drawing/2014/main" id="{2C78160F-AF17-373F-386C-6FB3FC966BBE}"/>
              </a:ext>
            </a:extLst>
          </p:cNvPr>
          <p:cNvSpPr txBox="1">
            <a:spLocks/>
          </p:cNvSpPr>
          <p:nvPr/>
        </p:nvSpPr>
        <p:spPr>
          <a:xfrm>
            <a:off x="2877007" y="2599993"/>
            <a:ext cx="6437985" cy="908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KR Regular" panose="020B0500000000000000" pitchFamily="34" charset="-127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ko-KR" sz="5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Overfitting</a:t>
            </a:r>
            <a:endParaRPr lang="ko-KR" altLang="en-US" sz="52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571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606D73-6DEC-0345-53E7-458FE8260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61A011B-43BE-78FA-A89C-701D0B1E884A}"/>
              </a:ext>
            </a:extLst>
          </p:cNvPr>
          <p:cNvGrpSpPr/>
          <p:nvPr/>
        </p:nvGrpSpPr>
        <p:grpSpPr>
          <a:xfrm>
            <a:off x="509890" y="559339"/>
            <a:ext cx="11153168" cy="5739321"/>
            <a:chOff x="509890" y="559339"/>
            <a:chExt cx="11153168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F262C670-FE40-9C60-9009-64FF966BE757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045019-1C0E-941F-19DE-50D3916272A7}"/>
                </a:ext>
              </a:extLst>
            </p:cNvPr>
            <p:cNvGrpSpPr/>
            <p:nvPr/>
          </p:nvGrpSpPr>
          <p:grpSpPr>
            <a:xfrm>
              <a:off x="509890" y="1386492"/>
              <a:ext cx="141051" cy="141051"/>
              <a:chOff x="5885234" y="2188723"/>
              <a:chExt cx="282102" cy="282102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ECB41D5-25C4-E83C-FFAD-7B1208E4D484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623AAD6C-2150-7890-BA3B-22A73CA40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FC289A6-3C4E-F489-2CBB-743E6AE876BA}"/>
                </a:ext>
              </a:extLst>
            </p:cNvPr>
            <p:cNvGrpSpPr/>
            <p:nvPr/>
          </p:nvGrpSpPr>
          <p:grpSpPr>
            <a:xfrm>
              <a:off x="509890" y="5306505"/>
              <a:ext cx="141051" cy="141051"/>
              <a:chOff x="5885234" y="2188723"/>
              <a:chExt cx="282102" cy="282102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16E2E5F-023E-1779-FCFB-43422FE99333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9F027D6-F65F-747B-EE46-B10AB3EA07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F0DD1CC-6896-4232-B4AD-56D5333439DA}"/>
                </a:ext>
              </a:extLst>
            </p:cNvPr>
            <p:cNvGrpSpPr/>
            <p:nvPr/>
          </p:nvGrpSpPr>
          <p:grpSpPr>
            <a:xfrm>
              <a:off x="11522007" y="1386492"/>
              <a:ext cx="141051" cy="141051"/>
              <a:chOff x="5885234" y="2188723"/>
              <a:chExt cx="282102" cy="282102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037F8185-9808-1BCD-B2B4-41D6F438DB56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C445469-20EF-51A4-1282-7009D0876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144396A-E820-3F30-79D6-76B1BCD67BFC}"/>
                </a:ext>
              </a:extLst>
            </p:cNvPr>
            <p:cNvGrpSpPr/>
            <p:nvPr/>
          </p:nvGrpSpPr>
          <p:grpSpPr>
            <a:xfrm>
              <a:off x="11522007" y="3346498"/>
              <a:ext cx="141051" cy="141051"/>
              <a:chOff x="5885234" y="2188723"/>
              <a:chExt cx="282102" cy="282102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F9C5C9E-E9C5-27DC-812F-E26621FEF66A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3EE0440F-0136-91AF-DEAD-0AC5BF836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16E2D72-91A2-C450-8D99-3099EB905CDA}"/>
                </a:ext>
              </a:extLst>
            </p:cNvPr>
            <p:cNvGrpSpPr/>
            <p:nvPr/>
          </p:nvGrpSpPr>
          <p:grpSpPr>
            <a:xfrm>
              <a:off x="11522007" y="5306505"/>
              <a:ext cx="141051" cy="141051"/>
              <a:chOff x="5885234" y="2188723"/>
              <a:chExt cx="282102" cy="282102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783E16D-58A1-DD0D-0C53-CB8F959F68F3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F93D755E-D19F-005B-28CF-A50B3434D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C7272C4-6E98-E436-DCBC-07E5A02A32C2}"/>
                </a:ext>
              </a:extLst>
            </p:cNvPr>
            <p:cNvSpPr txBox="1"/>
            <p:nvPr/>
          </p:nvSpPr>
          <p:spPr>
            <a:xfrm>
              <a:off x="3618554" y="2827776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E0D72003-206A-FC42-5081-405C01BC9524}"/>
                </a:ext>
              </a:extLst>
            </p:cNvPr>
            <p:cNvSpPr/>
            <p:nvPr/>
          </p:nvSpPr>
          <p:spPr>
            <a:xfrm>
              <a:off x="3595175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AF9F767E-85BE-65E3-9E86-8E0293E5E879}"/>
                </a:ext>
              </a:extLst>
            </p:cNvPr>
            <p:cNvCxnSpPr>
              <a:cxnSpLocks/>
            </p:cNvCxnSpPr>
            <p:nvPr/>
          </p:nvCxnSpPr>
          <p:spPr>
            <a:xfrm>
              <a:off x="3579930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BEE3DC3-0FFB-C148-66A8-3CE52364C1CF}"/>
                </a:ext>
              </a:extLst>
            </p:cNvPr>
            <p:cNvSpPr txBox="1"/>
            <p:nvPr/>
          </p:nvSpPr>
          <p:spPr>
            <a:xfrm>
              <a:off x="3377319" y="3478022"/>
              <a:ext cx="1030717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Valid set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66B8C38-215A-BA81-98DD-6F49AFEA8F02}"/>
                </a:ext>
              </a:extLst>
            </p:cNvPr>
            <p:cNvSpPr txBox="1"/>
            <p:nvPr/>
          </p:nvSpPr>
          <p:spPr>
            <a:xfrm>
              <a:off x="5812361" y="2827776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072C0E8A-DFF2-7FBC-F1E0-780FDD15C81A}"/>
                </a:ext>
              </a:extLst>
            </p:cNvPr>
            <p:cNvSpPr/>
            <p:nvPr/>
          </p:nvSpPr>
          <p:spPr>
            <a:xfrm>
              <a:off x="5788982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EDFFAB75-F366-CEF7-0D21-F854156E3130}"/>
                </a:ext>
              </a:extLst>
            </p:cNvPr>
            <p:cNvCxnSpPr>
              <a:cxnSpLocks/>
            </p:cNvCxnSpPr>
            <p:nvPr/>
          </p:nvCxnSpPr>
          <p:spPr>
            <a:xfrm>
              <a:off x="5773737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B3A770F-D198-0DCD-E600-57E637C9FD88}"/>
                </a:ext>
              </a:extLst>
            </p:cNvPr>
            <p:cNvSpPr txBox="1"/>
            <p:nvPr/>
          </p:nvSpPr>
          <p:spPr>
            <a:xfrm>
              <a:off x="5744018" y="3478022"/>
              <a:ext cx="684918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KFold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299349B-4460-300A-E428-0D7C96B7C329}"/>
                </a:ext>
              </a:extLst>
            </p:cNvPr>
            <p:cNvSpPr txBox="1"/>
            <p:nvPr/>
          </p:nvSpPr>
          <p:spPr>
            <a:xfrm>
              <a:off x="8006168" y="2827776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F175130-486A-170F-9748-8387790450B1}"/>
                </a:ext>
              </a:extLst>
            </p:cNvPr>
            <p:cNvSpPr/>
            <p:nvPr/>
          </p:nvSpPr>
          <p:spPr>
            <a:xfrm>
              <a:off x="7982789" y="320039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FBFB6727-1F1C-11CD-6FC8-0DB8DFD36382}"/>
                </a:ext>
              </a:extLst>
            </p:cNvPr>
            <p:cNvCxnSpPr>
              <a:cxnSpLocks/>
            </p:cNvCxnSpPr>
            <p:nvPr/>
          </p:nvCxnSpPr>
          <p:spPr>
            <a:xfrm>
              <a:off x="7967544" y="320039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A1755A3-B5BF-F516-F9AF-762EBADE6484}"/>
                </a:ext>
              </a:extLst>
            </p:cNvPr>
            <p:cNvSpPr txBox="1"/>
            <p:nvPr/>
          </p:nvSpPr>
          <p:spPr>
            <a:xfrm>
              <a:off x="7422147" y="3478022"/>
              <a:ext cx="1716290" cy="29796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7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Learning Curve</a:t>
              </a:r>
              <a:endParaRPr lang="ko-KR" altLang="en-US" sz="17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67" name="오른쪽 대괄호 166">
              <a:extLst>
                <a:ext uri="{FF2B5EF4-FFF2-40B4-BE49-F238E27FC236}">
                  <a16:creationId xmlns:a16="http://schemas.microsoft.com/office/drawing/2014/main" id="{22591B39-B459-3517-9D82-FC7213806FA4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7CA9AF7E-4EF9-4313-9AC0-AF6491A75407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0149E53-46E8-79E7-8F9B-0C63FC18999F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A4C74AF-A256-CBD0-C45E-BC8BBB740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89609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1357CA-15F7-A596-4094-70142800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271C046-21F3-AA8D-9977-C48A8B3D2D14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0CD0DEBE-0481-5164-E379-56DCC2CE5397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C8311E34-0230-191E-B3FD-2C81BA16DA59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417139F-E891-C241-8B7B-4AEBE6D4CBE6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69535A2-26B7-3F91-D6F9-59C03977389B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32EEDF-3A61-02D7-61D8-54A868490229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9A62AD-8EB8-A14B-9DBD-8C6338BE3280}"/>
                </a:ext>
              </a:extLst>
            </p:cNvPr>
            <p:cNvSpPr txBox="1"/>
            <p:nvPr/>
          </p:nvSpPr>
          <p:spPr>
            <a:xfrm>
              <a:off x="781707" y="747439"/>
              <a:ext cx="1820742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Valid Set</a:t>
              </a:r>
              <a:endPara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5A30F89-6ACA-036D-4C83-8B22A4EA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8892532" cy="4499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0870DF-E27E-0698-2F42-33AA32FB5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903" y="3429000"/>
            <a:ext cx="5785830" cy="12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CBA09-11B8-5B27-F2D0-EAD59CCCC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92F5ED6-1C38-0F60-43D1-0CD4D32E5CA2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1FE031AE-C521-4C2E-4166-E1C002685908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63B7ACB7-2235-B2E7-2DB4-E28A4866A4A2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42658AE-2566-1982-3A01-AD23B72547D7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58AAC6-AC76-E08C-2185-A9F95E5E32E9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EF8285-50DC-31CE-967A-C46D0402DB4B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51B2709-B20D-EC62-5EE6-073858723E91}"/>
                </a:ext>
              </a:extLst>
            </p:cNvPr>
            <p:cNvSpPr txBox="1"/>
            <p:nvPr/>
          </p:nvSpPr>
          <p:spPr>
            <a:xfrm>
              <a:off x="781707" y="747439"/>
              <a:ext cx="5198397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Learning Curve – Valid Set</a:t>
              </a:r>
              <a:endPara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521D3E-B1F5-9D9D-DD12-EA548D2F7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999" y="1388183"/>
            <a:ext cx="624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240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DC391-8912-A2AE-BDB5-A997CEC7E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C8C2F26-5955-9803-749E-FA2179C99937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F0AF0AB8-3DB2-7976-528B-A0B597CB1B81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A1248006-22C0-0854-E326-043B682E4F81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EE54FDF-E7B9-B06F-D0E0-A7EC67E3ECC7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FD46DB-ED93-68DE-1A51-B93B0F583F08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E5961D-996C-12C3-B2D1-677ED3F39F1D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66EEA60-83DD-2E83-DE77-921F3207CE10}"/>
                </a:ext>
              </a:extLst>
            </p:cNvPr>
            <p:cNvSpPr txBox="1"/>
            <p:nvPr/>
          </p:nvSpPr>
          <p:spPr>
            <a:xfrm>
              <a:off x="781707" y="747439"/>
              <a:ext cx="1163639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KFold</a:t>
              </a:r>
              <a:endPara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8ED6B9-248F-CBB2-BE9E-8E107B54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38" y="1737636"/>
            <a:ext cx="8421899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7E037D-42A5-FE8F-6A5F-0A32D457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38" y="4029817"/>
            <a:ext cx="1048499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89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D89EB-17A5-808A-017A-B81C8881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B89B7B8-880B-74A0-81C5-086C5204B3C4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07FC5D06-0CF1-D89A-78B2-E9D40D21C00F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3F51D593-BDC1-6D8F-B882-01D4C9AD0BD8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F091172-03F5-4117-D4DE-16DA7E5E87CB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42A563C-7F66-DE57-AFEA-E6F3B249BF46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B53C58-FA82-20BF-4F54-93ACC8E5DD81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57D792-077F-D230-C72A-D9BA39346906}"/>
                </a:ext>
              </a:extLst>
            </p:cNvPr>
            <p:cNvSpPr txBox="1"/>
            <p:nvPr/>
          </p:nvSpPr>
          <p:spPr>
            <a:xfrm>
              <a:off x="781707" y="747439"/>
              <a:ext cx="4541294" cy="49801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Learning Curve – </a:t>
              </a:r>
              <a:r>
                <a:rPr lang="en-US" altLang="ko-KR" sz="3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KFold</a:t>
              </a:r>
              <a:endPara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035AC399-3B54-3297-20A0-ACF15342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84" y="1430561"/>
            <a:ext cx="6099429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56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08434-1DB5-61E7-8B8E-8B7478588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B94E1CA-B477-C02B-19B6-D88C8F573F0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2AD2609A-1D5E-7FAC-8878-DB2F24E29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32C816-9CE6-310A-EE1B-9338A191A2D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85B85BF-3D98-7430-41F8-F34A43EEA9A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AE1D456-2C81-E0A7-9AD0-78E2B9A5FB72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B02EF680-0767-6EF5-FF3C-3392AAB14C87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7CCA2D53-F149-C49C-3442-4566064D0519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3BE8A4F-886B-8834-E38B-47B3AFD756CB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0127836-64A5-5EA2-6148-2609388D8C35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E802CA3-3C58-A059-6114-247C4CDC8E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2073AA0-37FE-4EB9-A6A5-AC07B1D97571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3116278-C4C8-3FCC-9F7A-24B69A000D43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8B8D13AC-AE4F-C103-E6EB-B9274AD006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1CBF54CD-8643-3F02-AEB7-39ADC326E163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305404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altLang="ko-KR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03. Random Forest</a:t>
              </a:r>
              <a:endParaRPr lang="ko-KR" altLang="en-US" sz="4000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04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6C46C-616A-EB3B-4CE6-70D80FBF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21C70EB6-58B3-8C6A-D037-544625FCA72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8E6D9525-8066-C17A-22E4-60125102DD6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BC7839-C2D3-070A-8C40-CD4BCB6097E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0974B2-7395-75F6-9DBB-848D80E2638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245D934-9B04-A08D-4052-89ABD9BE9C6C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C6E90F-CCF8-D3CA-8CB5-FDDDB4C4B662}"/>
              </a:ext>
            </a:extLst>
          </p:cNvPr>
          <p:cNvSpPr txBox="1"/>
          <p:nvPr/>
        </p:nvSpPr>
        <p:spPr>
          <a:xfrm>
            <a:off x="781707" y="747439"/>
            <a:ext cx="3078907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Random Forest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736DC22D-4E0A-5CAD-4208-1B3EB705E7FB}"/>
              </a:ext>
            </a:extLst>
          </p:cNvPr>
          <p:cNvSpPr txBox="1">
            <a:spLocks/>
          </p:cNvSpPr>
          <p:nvPr/>
        </p:nvSpPr>
        <p:spPr>
          <a:xfrm>
            <a:off x="720078" y="2232165"/>
            <a:ext cx="5375921" cy="2390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Random forest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</a:t>
            </a:r>
            <a:r>
              <a:rPr lang="ko-KR" altLang="en-US" sz="1600" b="0" i="0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앙상블 학습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사용한 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Decision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Tree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확장된 버전입니다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여러 개의 결정 트리를 학습시키고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 결과를 집계해 최종 예측 결과를 도출하는 방식으로 작동합니다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.(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Bagging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방식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en-US" altLang="ko-KR" sz="16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결정 트리는 서로 다른 데이터 샘플과 변수를 활용해 학습되므로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단일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Decision Tree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보다 강력한 예측 성능을 보입니다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99B8E841-A4A4-87CB-3297-35A1D201C24A}"/>
              </a:ext>
            </a:extLst>
          </p:cNvPr>
          <p:cNvSpPr txBox="1">
            <a:spLocks/>
          </p:cNvSpPr>
          <p:nvPr/>
        </p:nvSpPr>
        <p:spPr>
          <a:xfrm>
            <a:off x="6095999" y="2232165"/>
            <a:ext cx="5291620" cy="2061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단일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Decision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Tree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학습 데이터에 대한 </a:t>
            </a:r>
            <a:r>
              <a:rPr lang="ko-KR" altLang="en-US" sz="16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과적합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 문제가 존재하지만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Random Forest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여러 개의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Decision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Tree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예측을 집계함으로써 이 문제를 줄입니다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또한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Decision Tree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학습에 무작위성을 주입함으로써 모델의 다양성을 높이고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이를 통해 전반적인 예측 성능을 향상시킵니다</a:t>
            </a:r>
            <a:r>
              <a:rPr lang="en-US" altLang="ko-KR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17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F52651-A25C-2731-393D-EEED588C9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3E5758D4-6366-8E23-BDB1-FBB9F1626D0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CDFB612-1DC9-2734-753A-242BF16B265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885FC46-2112-9A77-38A8-156A4EC69A5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3293658-DAA9-2BE6-A520-D7EDABB70159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4AC034-99AE-249A-8025-CE4C23407206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E04437-2434-5469-CF9B-5112C29513E1}"/>
              </a:ext>
            </a:extLst>
          </p:cNvPr>
          <p:cNvSpPr txBox="1"/>
          <p:nvPr/>
        </p:nvSpPr>
        <p:spPr>
          <a:xfrm>
            <a:off x="781707" y="747439"/>
            <a:ext cx="3962354" cy="4980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Ensemble - Bagging</a:t>
            </a:r>
            <a:endParaRPr lang="ko-KR" altLang="en-US" sz="3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E2468E92-AAFA-FF25-5754-71C0643FF5FE}"/>
              </a:ext>
            </a:extLst>
          </p:cNvPr>
          <p:cNvSpPr txBox="1">
            <a:spLocks/>
          </p:cNvSpPr>
          <p:nvPr/>
        </p:nvSpPr>
        <p:spPr>
          <a:xfrm>
            <a:off x="720074" y="1913072"/>
            <a:ext cx="5375926" cy="3031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0" i="0" dirty="0" err="1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배깅의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핵심 아이디어는 다수의 약한 </a:t>
            </a:r>
            <a:r>
              <a:rPr lang="ko-KR" altLang="en-US" sz="1700" b="0" i="0" dirty="0" err="1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학습기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(Weak Learner)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결합하여 강한 </a:t>
            </a:r>
            <a:r>
              <a:rPr lang="ko-KR" altLang="en-US" sz="1700" b="0" i="0" dirty="0" err="1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학습기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(Strong Learner)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형성하는 것</a:t>
            </a:r>
            <a:r>
              <a:rPr lang="ko-KR" altLang="en-US" sz="1700" dirty="0">
                <a:solidFill>
                  <a:srgbClr val="24292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입니다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약한 학습기들은 각각 다른 샘플들을 학습하고 예측하며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700" dirty="0">
                <a:solidFill>
                  <a:srgbClr val="24292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 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다양성은 앙상블의 성능 향상에 기여하게 됩니다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0" i="0" dirty="0" err="1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배깅은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 예측 결과의 분산을 줄이고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과적합을 방지하여 일반화 성능을 향상시키는 장점이 있습니다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17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700" dirty="0">
              <a:solidFill>
                <a:schemeClr val="tx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4B422028-B33D-4AF0-7A25-AE8766351A62}"/>
              </a:ext>
            </a:extLst>
          </p:cNvPr>
          <p:cNvSpPr txBox="1">
            <a:spLocks/>
          </p:cNvSpPr>
          <p:nvPr/>
        </p:nvSpPr>
        <p:spPr>
          <a:xfrm>
            <a:off x="6118670" y="1572802"/>
            <a:ext cx="5291620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9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6B3770-26A5-9DF1-297D-C2557815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341" y="1398226"/>
            <a:ext cx="4316278" cy="406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9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0595-9582-8873-CD5E-FCCEDB329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51F17F-76A0-6F29-D3ED-C9C91642EE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C98D8C92-5A12-68A9-8BB8-A014CC2AD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003691A-F229-4E4C-4FF3-8E3024C5B5B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1BDA6E4-7372-1289-4BF5-2CDA3DF4F00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A7D109-1324-4B2E-9ACA-3A02293FCAB3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18D60C72-CD3D-2862-E0B2-A546EFD6585C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CA95BBEE-55CC-CF16-9EC0-8B1BE4D796A5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403BA9A-7EC7-CF7D-22E6-F262F150B572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6690A76-0C37-6BD6-A030-CDE885A73860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CD647E7-4341-B69C-DDD4-EB2B36C68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FF18566-7B45-D592-B0A6-82546FD91CA8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1594EA3-2B0B-BE2E-CC03-194218ED1EA1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4DC2762-26B3-3555-913C-48A99A144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3F7FC6D5-6BF0-9A66-2001-EC0DADE9AAE2}"/>
                </a:ext>
              </a:extLst>
            </p:cNvPr>
            <p:cNvSpPr txBox="1">
              <a:spLocks/>
            </p:cNvSpPr>
            <p:nvPr/>
          </p:nvSpPr>
          <p:spPr>
            <a:xfrm>
              <a:off x="1352562" y="2912992"/>
              <a:ext cx="9486874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altLang="ko-KR" sz="4000" dirty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04. SVC(Support Vector Classifier)</a:t>
              </a:r>
              <a:endParaRPr lang="ko-KR" altLang="en-US" sz="4000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668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1130</Words>
  <Application>Microsoft Office PowerPoint</Application>
  <PresentationFormat>와이드스크린</PresentationFormat>
  <Paragraphs>172</Paragraphs>
  <Slides>58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a옛날목욕탕B</vt:lpstr>
      <vt:lpstr>Noto Sans KR Black</vt:lpstr>
      <vt:lpstr>Arial</vt:lpstr>
      <vt:lpstr>a옛날목욕탕L</vt:lpstr>
      <vt:lpstr>맑은 고딕</vt:lpstr>
      <vt:lpstr>Noto Sans KR Bold</vt:lpstr>
      <vt:lpstr>Noto Sans KR Regular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정의석</cp:lastModifiedBy>
  <cp:revision>74</cp:revision>
  <dcterms:created xsi:type="dcterms:W3CDTF">2021-02-04T01:39:12Z</dcterms:created>
  <dcterms:modified xsi:type="dcterms:W3CDTF">2024-03-08T01:44:34Z</dcterms:modified>
</cp:coreProperties>
</file>